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ACCERTAMENTI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D33-40D1-A208-3CE10F6073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D33-40D1-A208-3CE10F6073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D33-40D1-A208-3CE10F6073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D33-40D1-A208-3CE10F60733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4D33-40D1-A208-3CE10F60733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25,99%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D33-40D1-A208-3CE10F60733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46,63%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D33-40D1-A208-3CE10F60733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9,80%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D33-40D1-A208-3CE10F60733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10,71%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D33-40D1-A208-3CE10F60733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6,88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D33-40D1-A208-3CE10F607339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FONDO CASSA</c:v>
                </c:pt>
                <c:pt idx="1">
                  <c:v>TITOLO 1 - ENTRATE TRIBUTARIE</c:v>
                </c:pt>
                <c:pt idx="2">
                  <c:v>TITOLO 2 - TRASFERIMENTI CORRENTI</c:v>
                </c:pt>
                <c:pt idx="3">
                  <c:v>TITOLO 3 - ENTRATE EXTRATRIBUTARIE</c:v>
                </c:pt>
                <c:pt idx="4">
                  <c:v>TITOLO 4 - ENTRATE IN CONTO CAPITALE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1289428.27</c:v>
                </c:pt>
                <c:pt idx="1">
                  <c:v>2313487.94</c:v>
                </c:pt>
                <c:pt idx="2">
                  <c:v>486272.58</c:v>
                </c:pt>
                <c:pt idx="3">
                  <c:v>531094.69999999995</c:v>
                </c:pt>
                <c:pt idx="4">
                  <c:v>341127.32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D33-40D1-A208-3CE10F60733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BILANCIO CONSUNTIVO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814-4230-83F4-FFB1CD7669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814-4230-83F4-FFB1CD7669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814-4230-83F4-FFB1CD7669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814-4230-83F4-FFB1CD7669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814-4230-83F4-FFB1CD7669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814-4230-83F4-FFB1CD7669C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814-4230-83F4-FFB1CD7669C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0814-4230-83F4-FFB1CD7669C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0814-4230-83F4-FFB1CD7669C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0814-4230-83F4-FFB1CD7669C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0814-4230-83F4-FFB1CD7669C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0814-4230-83F4-FFB1CD7669C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0814-4230-83F4-FFB1CD7669C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0814-4230-83F4-FFB1CD7669C2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0814-4230-83F4-FFB1CD7669C2}"/>
              </c:ext>
            </c:extLst>
          </c:dPt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13 – TUTELA DELLA SALUTE</c:v>
                </c:pt>
                <c:pt idx="12">
                  <c:v>14 – SVILUPPO ECONOMICO E COMPETITIVITA’</c:v>
                </c:pt>
                <c:pt idx="13">
                  <c:v>15 – POLITICHE PER IL LAVORO E LA FORMAZIONE PROFESSIONALE</c:v>
                </c:pt>
                <c:pt idx="14">
                  <c:v>50 – DEBITO PUBBLICO</c:v>
                </c:pt>
              </c:strCache>
            </c:strRef>
          </c:cat>
          <c:val>
            <c:numRef>
              <c:f>Foglio1!$B$2:$B$16</c:f>
              <c:numCache>
                <c:formatCode>General</c:formatCode>
                <c:ptCount val="15"/>
                <c:pt idx="0">
                  <c:v>1135697.05</c:v>
                </c:pt>
                <c:pt idx="1">
                  <c:v>177715.99</c:v>
                </c:pt>
                <c:pt idx="2">
                  <c:v>277851.82</c:v>
                </c:pt>
                <c:pt idx="3">
                  <c:v>23817.19</c:v>
                </c:pt>
                <c:pt idx="4">
                  <c:v>64366.720000000001</c:v>
                </c:pt>
                <c:pt idx="5">
                  <c:v>11341.21</c:v>
                </c:pt>
                <c:pt idx="6">
                  <c:v>0</c:v>
                </c:pt>
                <c:pt idx="7">
                  <c:v>658120.74</c:v>
                </c:pt>
                <c:pt idx="8">
                  <c:v>522593.5</c:v>
                </c:pt>
                <c:pt idx="9">
                  <c:v>7915</c:v>
                </c:pt>
                <c:pt idx="10">
                  <c:v>275026.31</c:v>
                </c:pt>
                <c:pt idx="11">
                  <c:v>0</c:v>
                </c:pt>
                <c:pt idx="12">
                  <c:v>8745.31</c:v>
                </c:pt>
                <c:pt idx="13">
                  <c:v>1000</c:v>
                </c:pt>
                <c:pt idx="14">
                  <c:v>303366.96999999997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0814-4230-83F4-FFB1CD7669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27AB-58CB-40B0-BDB4-22AD44AFB2E3}" type="datetimeFigureOut">
              <a:rPr lang="it-IT" smtClean="0"/>
              <a:t>06/04/2022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32C5-DBEF-45A2-A26D-CCD830BA21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3A72-2B9F-4636-9DA4-C31A5A5A56C8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41A6-70F9-442F-B1F3-5BE7E15D2479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1B6F-AE88-4F3E-8838-FF1B2610E698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A273-1686-4DD6-A206-2B3410D2B0A6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A33424-3369-4676-99D2-9C07E1EC015D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EE34-4B53-469D-A6D1-D3B32A5720ED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38E-97D8-4223-A8F7-0F7ADD66B690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FD7C-5217-41D7-8457-9F813661DE40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6994-2D59-46A3-BBDA-9AB1261E8D39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33D-1130-4B91-BDE3-A039053ADC95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D3C-2307-490C-9668-D1C0757BC379}" type="datetime1">
              <a:rPr lang="en-US" smtClean="0"/>
              <a:t>4/6/2022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06AFFA-C1B8-4E1E-B559-67EBB4FF001A}" type="datetime1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BILANCIO SEMPLIFICATO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18538" y="4655483"/>
            <a:ext cx="7891272" cy="1069848"/>
          </a:xfrm>
        </p:spPr>
        <p:txBody>
          <a:bodyPr/>
          <a:lstStyle/>
          <a:p>
            <a:r>
              <a:rPr lang="it-IT" dirty="0"/>
              <a:t>Comune di Condove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9" y="4468031"/>
            <a:ext cx="7429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33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 PER MISSIONI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771414"/>
              </p:ext>
            </p:extLst>
          </p:nvPr>
        </p:nvGraphicFramePr>
        <p:xfrm>
          <a:off x="838200" y="685800"/>
          <a:ext cx="6743700" cy="541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96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532257"/>
            <a:ext cx="10058400" cy="117271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dirty="0"/>
              <a:t>CONSUNTIVO 2021:</a:t>
            </a:r>
            <a:br>
              <a:rPr lang="it-IT" sz="3600" dirty="0"/>
            </a:br>
            <a:r>
              <a:rPr lang="it-IT" sz="3600" dirty="0"/>
              <a:t>principali investimenti - </a:t>
            </a:r>
            <a:br>
              <a:rPr lang="it-IT" sz="3600" dirty="0"/>
            </a:br>
            <a:endParaRPr lang="it-IT" sz="3600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7692754"/>
              </p:ext>
            </p:extLst>
          </p:nvPr>
        </p:nvGraphicFramePr>
        <p:xfrm>
          <a:off x="514350" y="1247775"/>
          <a:ext cx="10796778" cy="5512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90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9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LAVORI DI SISTEMAZIONE FACCIATE DEL PALAZZO MUNICIPALE. TINTEGGIATURA DELLE PARTI AMMALORATE E PULIZIA BALAUSTRE. TINTEGGIATURA FACCIATE E ADEGUAMENTO IMPIANTO ELETTRICO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26.714,00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699">
                <a:tc>
                  <a:txBody>
                    <a:bodyPr/>
                    <a:lstStyle/>
                    <a:p>
                      <a:pPr algn="just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 DI EFFICIENTAMENTO IMPIANTO TERMO-IDRAULICO DELLA PALESTRA "LECCESE". CUP: D29J21001940001. CIG: 886260442F. AGGIUDICAZIONE DEFINITIVA.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6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DI AUTOVETTURA PER SERVIZIO SPORTELLO AMICO IN ADESIONE ALL'ACCORDO QUADRO CONSIP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10.985,69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67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E MIGRAZIONE DEI SOFTWARES GESTIONALI SU PIATTAFORMA WEB BASED IN CLOUD. SERVIZIO DI ASSISTENZA  NUOVA PIATTAFORMA WEB BASED IN CLOUD ALLA SOFTWARE HOUSE SISCOM</a:t>
                      </a:r>
                    </a:p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DI MONITOR INTERATTIVO PER SALA GIUNTA COMUNALE - FORNITURA DI PC PORTATILI PER UFFICI COMUNALI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14.814,00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6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attrezzature per operai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6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 ARREDI  PER NUOVA SCUOLA INFANZIA GIANNI RODARI "ARCOBALENO"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9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PROGETTAZIONE ENTI LOCALI -   INTERVENTI MESSA IN SICUREZZA EDIFICI E STRUTTURE PUBBLICHE - decreto 15584 del 3.12.2019. SCUOLA ELEMENTARE BERTACCHI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103.790,00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39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Costruzione Nuova Scuola dell'Infanzia Rodari Arcobaleno -  approvazione progetto esecutivo di cui a determinazione UT n° 180 del 03.06.2019   - (di cui € 1.232.360,95  fondo pluriennale vincolato 2021)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1.232.360,95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6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DI GIOCHI  E LAVORI DI POSA GIOCHI NEL PARCO DI VIA CAVOUR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14.291,75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739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INCARICO PROFESSIONALE PER LA PROGETTAZIONE E DIREZIONE LAVORI PER L'ASFALTATURA DI ALCUNE STRADE COMUNALI. AFFIDAMENTO SECONDA E TERZA FASE DEL PRIMO LOTTO DI LAVORI.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5.745,43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58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LAVORI DI SISTEMAZIONE CIMITERO DEL CAPOLUOGO 1° LOTTO RIFACIMENTO OSSARI - LOTTO C.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44.721,54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6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manutenzione straordinaria di alcune strade comunali CONSORTILI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25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Fondi </a:t>
                      </a:r>
                      <a:r>
                        <a:rPr lang="it-IT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Ato</a:t>
                      </a: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2021 Manutenzione per interventi straordinari del territorio montano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69.093,90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4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/>
              <a:t>SPESE CORRENTI PER MISSIONI E MACROAGGREGATI  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044922"/>
              </p:ext>
            </p:extLst>
          </p:nvPr>
        </p:nvGraphicFramePr>
        <p:xfrm>
          <a:off x="1084969" y="1731959"/>
          <a:ext cx="10240637" cy="4815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2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5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47809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008">
                <a:tc>
                  <a:txBody>
                    <a:bodyPr/>
                    <a:lstStyle/>
                    <a:p>
                      <a:r>
                        <a:rPr lang="it-IT" sz="1200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Servizi istituzionali, generali e di controllo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583.948,41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41.023,48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303.924,50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54.635,54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14.002,23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40.408,17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1.037.942,33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699">
                <a:tc>
                  <a:txBody>
                    <a:bodyPr/>
                    <a:lstStyle/>
                    <a:p>
                      <a:r>
                        <a:rPr lang="it-IT" sz="1200" dirty="0"/>
                        <a:t>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Giustizia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85595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128.280,65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8.135,43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23.218,79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159.634,87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Istruzione</a:t>
                      </a:r>
                      <a:r>
                        <a:rPr lang="it-IT" sz="1000" baseline="0" dirty="0"/>
                        <a:t> e diritto allo studio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172.843,22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172.843,22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e valorizzazione</a:t>
                      </a:r>
                      <a:r>
                        <a:rPr lang="it-IT" sz="1000" baseline="0" dirty="0"/>
                        <a:t> beni e </a:t>
                      </a:r>
                      <a:r>
                        <a:rPr lang="it-IT" sz="1000" baseline="0" dirty="0" err="1"/>
                        <a:t>att.culturali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7.801,03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22.650,00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30.451,03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</a:t>
                      </a:r>
                      <a:r>
                        <a:rPr lang="it-IT" sz="1000" baseline="0" dirty="0"/>
                        <a:t> giovanili, sport e tempo libero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34.758,86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34.758,86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13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8368"/>
          </a:xfrm>
        </p:spPr>
        <p:txBody>
          <a:bodyPr>
            <a:normAutofit/>
          </a:bodyPr>
          <a:lstStyle/>
          <a:p>
            <a:pPr algn="ctr"/>
            <a:r>
              <a:rPr lang="it-IT" sz="1800" dirty="0"/>
              <a:t>SPESE CORRENTI PER MISSIONI E MACROAGGREGATI  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775092"/>
              </p:ext>
            </p:extLst>
          </p:nvPr>
        </p:nvGraphicFramePr>
        <p:xfrm>
          <a:off x="1063753" y="963038"/>
          <a:ext cx="10058399" cy="5785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2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4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2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9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24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24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824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343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915161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742">
                <a:tc>
                  <a:txBody>
                    <a:bodyPr/>
                    <a:lstStyle/>
                    <a:p>
                      <a:r>
                        <a:rPr lang="it-IT" sz="1200" dirty="0"/>
                        <a:t>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11.716,49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    11.716,49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758">
                <a:tc>
                  <a:txBody>
                    <a:bodyPr/>
                    <a:lstStyle/>
                    <a:p>
                      <a:r>
                        <a:rPr lang="it-IT" sz="1200" dirty="0"/>
                        <a:t>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Assetto del territorio ed edilizia abitativa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350508"/>
                  </a:ext>
                </a:extLst>
              </a:tr>
              <a:tr h="900697">
                <a:tc>
                  <a:txBody>
                    <a:bodyPr/>
                    <a:lstStyle/>
                    <a:p>
                      <a:r>
                        <a:rPr lang="it-IT" sz="1200" dirty="0"/>
                        <a:t>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sostenibile, tutela del territorio</a:t>
                      </a:r>
                      <a:r>
                        <a:rPr lang="it-IT" sz="1000" baseline="0" dirty="0"/>
                        <a:t>  e dell’ambiente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644.912,53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27.686,05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672.598,58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779">
                <a:tc>
                  <a:txBody>
                    <a:bodyPr/>
                    <a:lstStyle/>
                    <a:p>
                      <a:r>
                        <a:rPr lang="it-IT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Trasporti e diritto alla mobilità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347.324,30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20.960,00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368.284,30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785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/>
                        <a:t>Soccorso Civile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180,00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5.415,00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    5.595,00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714">
                <a:tc>
                  <a:txBody>
                    <a:bodyPr/>
                    <a:lstStyle/>
                    <a:p>
                      <a:r>
                        <a:rPr lang="it-IT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Diritti sociali, politiche sociali e famiglie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14.306,80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106.298,19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286.098,56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407.403,55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820">
                <a:tc>
                  <a:txBody>
                    <a:bodyPr/>
                    <a:lstStyle/>
                    <a:p>
                      <a:r>
                        <a:rPr lang="it-IT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della salute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9.144,37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    9.144,37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64152"/>
                  </a:ext>
                </a:extLst>
              </a:tr>
              <a:tr h="722874">
                <a:tc>
                  <a:txBody>
                    <a:bodyPr/>
                    <a:lstStyle/>
                    <a:p>
                      <a:r>
                        <a:rPr lang="it-IT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economico e competitività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32.158,80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   62.158,80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7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89733"/>
          </a:xfrm>
        </p:spPr>
        <p:txBody>
          <a:bodyPr>
            <a:normAutofit/>
          </a:bodyPr>
          <a:lstStyle/>
          <a:p>
            <a:pPr algn="ctr"/>
            <a:r>
              <a:rPr lang="it-IT" sz="1800" dirty="0"/>
              <a:t>SPESE CORRENTI PER MISSIONI E MACROAGGREGATO  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256430"/>
              </p:ext>
            </p:extLst>
          </p:nvPr>
        </p:nvGraphicFramePr>
        <p:xfrm>
          <a:off x="647698" y="1128649"/>
          <a:ext cx="10896604" cy="5509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96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66775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615">
                <a:tc>
                  <a:txBody>
                    <a:bodyPr/>
                    <a:lstStyle/>
                    <a:p>
                      <a:r>
                        <a:rPr lang="it-IT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it-IT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Agricoltura, politiche agroalimentari e pesca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347713"/>
                  </a:ext>
                </a:extLst>
              </a:tr>
              <a:tr h="621030">
                <a:tc>
                  <a:txBody>
                    <a:bodyPr/>
                    <a:lstStyle/>
                    <a:p>
                      <a:r>
                        <a:rPr lang="it-IT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Energia e diversificazione delle fonti energetiche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696123"/>
                  </a:ext>
                </a:extLst>
              </a:tr>
              <a:tr h="636270">
                <a:tc>
                  <a:txBody>
                    <a:bodyPr/>
                    <a:lstStyle/>
                    <a:p>
                      <a:r>
                        <a:rPr lang="it-IT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Relazioni con le altre autonomie territoriali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043375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r>
                        <a:rPr lang="it-IT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Relazioni internazionali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45746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it-IT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Fondi e accantonamenti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385703"/>
                  </a:ext>
                </a:extLst>
              </a:tr>
              <a:tr h="521970">
                <a:tc>
                  <a:txBody>
                    <a:bodyPr/>
                    <a:lstStyle/>
                    <a:p>
                      <a:r>
                        <a:rPr lang="it-IT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   91.998,52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91.998,52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726.535,86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49.858,91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1.696.281,08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425.859,10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  91.998,52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/>
                        <a:t>41.688,28</a:t>
                      </a:r>
                    </a:p>
                    <a:p>
                      <a:endParaRPr lang="it-I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/>
                        <a:t>40.408,17</a:t>
                      </a:r>
                    </a:p>
                    <a:p>
                      <a:endParaRPr lang="it-I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/>
                        <a:t>3.072.629,92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90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/>
              <a:t>SPESE CONTO CAPITALE PER MISSIONI E MACROAGGREGATI </a:t>
            </a:r>
            <a:br>
              <a:rPr lang="it-IT" sz="1800" dirty="0"/>
            </a:br>
            <a:r>
              <a:rPr lang="it-IT" sz="1800" dirty="0"/>
              <a:t> 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478781"/>
              </p:ext>
            </p:extLst>
          </p:nvPr>
        </p:nvGraphicFramePr>
        <p:xfrm>
          <a:off x="1070490" y="1668433"/>
          <a:ext cx="10240639" cy="4540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7809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– </a:t>
                      </a:r>
                      <a:r>
                        <a:rPr lang="it-IT" sz="1000" baseline="0" dirty="0"/>
                        <a:t>Tributi in conto capitale a carico dell’Ente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r>
                        <a:rPr lang="it-IT" sz="1000" dirty="0"/>
                        <a:t>Contributi agli investimenti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Altri Trasferimenti 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200 – </a:t>
                      </a:r>
                    </a:p>
                    <a:p>
                      <a:r>
                        <a:rPr lang="it-IT" sz="1200" dirty="0"/>
                        <a:t>TOTALE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008">
                <a:tc>
                  <a:txBody>
                    <a:bodyPr/>
                    <a:lstStyle/>
                    <a:p>
                      <a:r>
                        <a:rPr lang="it-IT" sz="1200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Servizi istituzionali, generali e di controllo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43.005,72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143.005,72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Istruzione</a:t>
                      </a:r>
                      <a:r>
                        <a:rPr lang="it-IT" sz="1000" baseline="0" dirty="0"/>
                        <a:t> e diritto allo studio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541.788,54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541.788,54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e valorizzazione</a:t>
                      </a:r>
                      <a:r>
                        <a:rPr lang="it-IT" sz="1000" baseline="0" dirty="0"/>
                        <a:t> beni e </a:t>
                      </a:r>
                      <a:r>
                        <a:rPr lang="it-IT" sz="1000" baseline="0" dirty="0" err="1"/>
                        <a:t>att.culturali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</a:t>
                      </a:r>
                      <a:r>
                        <a:rPr lang="it-IT" sz="1000" baseline="0" dirty="0"/>
                        <a:t> giovanili, sport e tempo libero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20.229,56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20.229,56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718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75050"/>
          </a:xfrm>
        </p:spPr>
        <p:txBody>
          <a:bodyPr>
            <a:normAutofit/>
          </a:bodyPr>
          <a:lstStyle/>
          <a:p>
            <a:r>
              <a:rPr lang="it-IT" sz="1800" dirty="0"/>
              <a:t>SPESE CONTO CAPITALE PER MISSIONI E  MACROAGGREGATO</a:t>
            </a:r>
            <a:br>
              <a:rPr lang="it-IT" sz="1800" dirty="0"/>
            </a:br>
            <a:r>
              <a:rPr lang="it-IT" sz="1800" dirty="0"/>
              <a:t>  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637749"/>
              </p:ext>
            </p:extLst>
          </p:nvPr>
        </p:nvGraphicFramePr>
        <p:xfrm>
          <a:off x="1199635" y="1336335"/>
          <a:ext cx="9922517" cy="5091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5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5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9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403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963020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– </a:t>
                      </a:r>
                      <a:r>
                        <a:rPr lang="it-IT" sz="1000" baseline="0" dirty="0"/>
                        <a:t>Tributi in conto capitale a carico dell’Ente 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Contributi agli investimenti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Altri Trasferimenti 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209">
                <a:tc>
                  <a:txBody>
                    <a:bodyPr/>
                    <a:lstStyle/>
                    <a:p>
                      <a:r>
                        <a:rPr lang="it-IT" sz="1200" dirty="0"/>
                        <a:t>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209">
                <a:tc>
                  <a:txBody>
                    <a:bodyPr/>
                    <a:lstStyle/>
                    <a:p>
                      <a:r>
                        <a:rPr lang="it-IT" sz="1200" dirty="0"/>
                        <a:t>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Assetto del territorio ed edilizia abitativa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986,03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3.986,03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752882"/>
                  </a:ext>
                </a:extLst>
              </a:tr>
              <a:tr h="533942">
                <a:tc>
                  <a:txBody>
                    <a:bodyPr/>
                    <a:lstStyle/>
                    <a:p>
                      <a:r>
                        <a:rPr lang="it-IT" sz="1200" dirty="0"/>
                        <a:t>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sostenibile, tutela del territorio</a:t>
                      </a:r>
                      <a:r>
                        <a:rPr lang="it-IT" sz="1000" baseline="0" dirty="0"/>
                        <a:t>  e dell’ambiente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234">
                <a:tc>
                  <a:txBody>
                    <a:bodyPr/>
                    <a:lstStyle/>
                    <a:p>
                      <a:r>
                        <a:rPr lang="it-IT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Trasporti e diritto alla mobilità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88.093,90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88.093,90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768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/>
                        <a:t>Soccorso Civile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9128">
                <a:tc>
                  <a:txBody>
                    <a:bodyPr/>
                    <a:lstStyle/>
                    <a:p>
                      <a:r>
                        <a:rPr lang="it-IT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Diritti sociali, politiche sociali e famiglie - cimitero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44.721,54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44.721,54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872">
                <a:tc>
                  <a:txBody>
                    <a:bodyPr/>
                    <a:lstStyle/>
                    <a:p>
                      <a:r>
                        <a:rPr lang="it-IT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della salute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39628"/>
                  </a:ext>
                </a:extLst>
              </a:tr>
              <a:tr h="729128">
                <a:tc>
                  <a:txBody>
                    <a:bodyPr/>
                    <a:lstStyle/>
                    <a:p>
                      <a:r>
                        <a:rPr lang="it-IT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economico e competitività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11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89733"/>
          </a:xfrm>
        </p:spPr>
        <p:txBody>
          <a:bodyPr>
            <a:normAutofit/>
          </a:bodyPr>
          <a:lstStyle/>
          <a:p>
            <a:r>
              <a:rPr lang="it-IT" sz="1800" dirty="0"/>
              <a:t>SPESE CONTO CAPITALE PER MISSIONI E MACROAGGREGATI  </a:t>
            </a:r>
            <a:br>
              <a:rPr lang="it-IT" sz="1800" dirty="0"/>
            </a:br>
            <a:r>
              <a:rPr lang="it-IT" sz="1800" dirty="0"/>
              <a:t>IMPEGNI anno 2021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414544"/>
              </p:ext>
            </p:extLst>
          </p:nvPr>
        </p:nvGraphicFramePr>
        <p:xfrm>
          <a:off x="795554" y="1474365"/>
          <a:ext cx="10434421" cy="5150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4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1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47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92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40748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-</a:t>
                      </a:r>
                      <a:r>
                        <a:rPr lang="it-IT" sz="1000" baseline="0" dirty="0"/>
                        <a:t> Tributi in conto capitale a carico dell’Ente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Contributi agli investimenti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aseline="0" dirty="0"/>
                        <a:t>Trasferimenti </a:t>
                      </a:r>
                      <a:endParaRPr lang="it-IT" sz="1000" dirty="0"/>
                    </a:p>
                    <a:p>
                      <a:r>
                        <a:rPr lang="it-IT" sz="1000" baseline="0" dirty="0"/>
                        <a:t>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987">
                <a:tc>
                  <a:txBody>
                    <a:bodyPr/>
                    <a:lstStyle/>
                    <a:p>
                      <a:r>
                        <a:rPr lang="it-IT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708">
                <a:tc>
                  <a:txBody>
                    <a:bodyPr/>
                    <a:lstStyle/>
                    <a:p>
                      <a:r>
                        <a:rPr lang="it-IT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Agricoltura, politiche agroalimentari e pesca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238838"/>
                  </a:ext>
                </a:extLst>
              </a:tr>
              <a:tr h="623412">
                <a:tc>
                  <a:txBody>
                    <a:bodyPr/>
                    <a:lstStyle/>
                    <a:p>
                      <a:r>
                        <a:rPr lang="it-IT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Energia e diversificazione delle fonti energetiche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19488"/>
                  </a:ext>
                </a:extLst>
              </a:tr>
              <a:tr h="482442">
                <a:tc>
                  <a:txBody>
                    <a:bodyPr/>
                    <a:lstStyle/>
                    <a:p>
                      <a:r>
                        <a:rPr lang="it-IT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Relazioni con altre autonomie territoriali e locali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15429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r>
                        <a:rPr lang="it-IT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Relazioni internazionali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468040"/>
                  </a:ext>
                </a:extLst>
              </a:tr>
              <a:tr h="369093">
                <a:tc>
                  <a:txBody>
                    <a:bodyPr/>
                    <a:lstStyle/>
                    <a:p>
                      <a:r>
                        <a:rPr lang="it-IT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Fondi e accantonamenti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740.839,26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3.986,03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841,825,29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3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SI DIVIDE IN: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PREVENTIVO:</a:t>
            </a:r>
          </a:p>
          <a:p>
            <a:pPr marL="0" indent="0">
              <a:buNone/>
            </a:pPr>
            <a:r>
              <a:rPr lang="it-IT" sz="3600" dirty="0"/>
              <a:t>Bilancio di previsione triennale. Da approvare entro il 31 dicembre dell’anno precedente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CONSUNTIVO:</a:t>
            </a:r>
          </a:p>
          <a:p>
            <a:pPr marL="0" indent="0">
              <a:buNone/>
            </a:pPr>
            <a:r>
              <a:rPr lang="it-IT" sz="3600" dirty="0"/>
              <a:t>Dati certi di quanto realmente realizzato. Da approvare entro il 30 aprile dell’anno successivo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il BILANCIO?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Determina le entrate e le spese del Comune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PREVENTIVO</a:t>
            </a:r>
            <a:r>
              <a:rPr lang="it-IT" sz="3200" dirty="0"/>
              <a:t> è il documento con il quale si prevede quali entrate e quali spese il Comune intende effettuare nei tre anni successivi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CONSUNTIVO</a:t>
            </a:r>
            <a:r>
              <a:rPr lang="it-IT" sz="3200" dirty="0"/>
              <a:t> o </a:t>
            </a:r>
            <a:r>
              <a:rPr lang="it-IT" sz="3200" b="1" dirty="0"/>
              <a:t>RENDICONTO</a:t>
            </a:r>
            <a:r>
              <a:rPr lang="it-IT" sz="3200" dirty="0"/>
              <a:t> è il documento con il quale il Comune rende conto ai cittadini come sono stati utilizzati i fondi pubblici derivanti dalle entrate.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entrate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/>
              <a:t>Tributarie</a:t>
            </a:r>
            <a:r>
              <a:rPr lang="it-IT" sz="2800" dirty="0"/>
              <a:t>: le principali sono IMU, TASI, TARI, addizionale IRPEF</a:t>
            </a:r>
          </a:p>
          <a:p>
            <a:r>
              <a:rPr lang="it-IT" sz="2800" b="1" dirty="0"/>
              <a:t>Da Trasferimenti</a:t>
            </a:r>
            <a:r>
              <a:rPr lang="it-IT" sz="2800" dirty="0"/>
              <a:t>: Stato, Città Metropolitana, Regione</a:t>
            </a:r>
          </a:p>
          <a:p>
            <a:r>
              <a:rPr lang="it-IT" sz="2800" b="1" dirty="0"/>
              <a:t>Extratributarie</a:t>
            </a:r>
            <a:r>
              <a:rPr lang="it-IT" sz="2800" dirty="0"/>
              <a:t>: le più importanti derivano da proventi delle concessioni cimiteriali, sanzioni del codice della strada, trasporto scolastico, fitti di immobili e palestre comunali ecc. </a:t>
            </a:r>
          </a:p>
          <a:p>
            <a:r>
              <a:rPr lang="it-IT" sz="2800" b="1" dirty="0"/>
              <a:t>Alienazioni, contributo agli investimenti da parte di amministrazioni pubbliche (</a:t>
            </a:r>
            <a:r>
              <a:rPr lang="it-IT" sz="2800" dirty="0"/>
              <a:t>es. contributo statale per la riqualificazione della scuola media</a:t>
            </a:r>
            <a:r>
              <a:rPr lang="it-IT" sz="2800" b="1" dirty="0"/>
              <a:t>), permessi a costruire </a:t>
            </a:r>
            <a:r>
              <a:rPr lang="it-IT" sz="2800" dirty="0"/>
              <a:t>e eventuali </a:t>
            </a:r>
            <a:r>
              <a:rPr lang="it-IT" sz="2800" b="1" dirty="0"/>
              <a:t>accensioni di prestiti.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spese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Spese correnti: necessarie per la gestione dei servizi e il funzionamento dell’ente</a:t>
            </a:r>
          </a:p>
          <a:p>
            <a:r>
              <a:rPr lang="it-IT" sz="4000" dirty="0"/>
              <a:t>Spese in conto capitale: destinate agli investimenti</a:t>
            </a:r>
          </a:p>
          <a:p>
            <a:r>
              <a:rPr lang="it-IT" sz="4000" dirty="0"/>
              <a:t>Spese per rimborso prestiti</a:t>
            </a:r>
          </a:p>
          <a:p>
            <a:r>
              <a:rPr lang="it-IT" sz="4000" dirty="0"/>
              <a:t>Spese per servizi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RENDICONTO ESERCIZIO FINANZIARIO 2021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2021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24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CONSUNTIVO 2021:</a:t>
            </a:r>
            <a:br>
              <a:rPr lang="it-IT" sz="2800" dirty="0"/>
            </a:br>
            <a:r>
              <a:rPr lang="it-IT" sz="2800" dirty="0"/>
              <a:t>ENTRATE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415593"/>
              </p:ext>
            </p:extLst>
          </p:nvPr>
        </p:nvGraphicFramePr>
        <p:xfrm>
          <a:off x="3581400" y="1677218"/>
          <a:ext cx="5029200" cy="4529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589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ACCERTAMENTI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sz="1800" dirty="0"/>
                        <a:t>FONDO CASSA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1.289.428,27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 1</a:t>
                      </a:r>
                    </a:p>
                    <a:p>
                      <a:pPr algn="l"/>
                      <a:r>
                        <a:rPr lang="it-IT" sz="1400" dirty="0"/>
                        <a:t>ENTRATE 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2.313.487,94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pPr algn="l"/>
                      <a:r>
                        <a:rPr lang="it-IT" sz="1400" baseline="0" dirty="0"/>
                        <a:t>TRASFERIMENTI CORRENTI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486.272,58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 3</a:t>
                      </a:r>
                    </a:p>
                    <a:p>
                      <a:pPr algn="l"/>
                      <a:r>
                        <a:rPr lang="it-IT" sz="1400" dirty="0"/>
                        <a:t>ENTRATE EXTRATRIBUTARIE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531.094,70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pPr algn="l"/>
                      <a:r>
                        <a:rPr lang="it-IT" sz="1400" baseline="0" dirty="0"/>
                        <a:t>ENTRATE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341.127,32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64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ENTRATE </a:t>
            </a:r>
            <a:r>
              <a:rPr lang="it-IT" sz="2400" dirty="0"/>
              <a:t>ACCERTAMENTI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254724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46,63% delle entrate dell’ente derivano da Tributi (IUC – TOSAP –PUBBLICITA’)</a:t>
            </a:r>
          </a:p>
          <a:p>
            <a:r>
              <a:rPr lang="it-IT" dirty="0"/>
              <a:t>Il 9,80% derivano da Trasferimenti dello Stato, Regione ed Altri enti del settore Pubblico</a:t>
            </a:r>
          </a:p>
          <a:p>
            <a:r>
              <a:rPr lang="it-IT" dirty="0"/>
              <a:t>Il 10,71% derivano da entrate extratributarie – (proventi </a:t>
            </a:r>
            <a:r>
              <a:rPr lang="it-IT" dirty="0" err="1"/>
              <a:t>dalll’utilizzo</a:t>
            </a:r>
            <a:r>
              <a:rPr lang="it-IT" dirty="0"/>
              <a:t> di beni dell’ente, fitti terreni e fabbricati, loculi e cellette, violazioni codice della strada, dividendi e riserve, ecc) </a:t>
            </a:r>
          </a:p>
          <a:p>
            <a:r>
              <a:rPr lang="it-IT" dirty="0"/>
              <a:t>Il 25,99% è il fondo Cassa (disponibilità liquide) </a:t>
            </a:r>
          </a:p>
          <a:p>
            <a:r>
              <a:rPr lang="it-IT" dirty="0"/>
              <a:t>Il 6,88% derivano da entrate in conto capitale (proventi concessioni edilizie) 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625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 CONSUNTIVO 2021:</a:t>
            </a:r>
            <a:br>
              <a:rPr lang="it-IT" sz="2800" dirty="0"/>
            </a:br>
            <a:r>
              <a:rPr lang="it-IT" sz="2800" dirty="0"/>
              <a:t>SPESA CORRENTE PER MISSIONI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523697"/>
              </p:ext>
            </p:extLst>
          </p:nvPr>
        </p:nvGraphicFramePr>
        <p:xfrm>
          <a:off x="2380854" y="1432188"/>
          <a:ext cx="7436388" cy="5621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332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1 – SERVIZI ISTITUZIONALI, GENERALI E DI GESTIONE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1.180.948,05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3 – 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159. 634,87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4 – ISTRUZIONE E DIRITTO ALLO 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714.631,76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5 – TUTELA</a:t>
                      </a:r>
                      <a:r>
                        <a:rPr lang="it-IT" sz="1200" baseline="0" dirty="0"/>
                        <a:t> E VALORIZZAZIONE DEI BENI E DELLE ATTIVITA’ CULTURALI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30.451,03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6 – POLITICHE</a:t>
                      </a:r>
                      <a:r>
                        <a:rPr lang="it-IT" sz="1200" baseline="0" dirty="0"/>
                        <a:t> GIOVANILI, SPORT E TEMPO LIBERO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54.988,42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332">
                <a:tc>
                  <a:txBody>
                    <a:bodyPr/>
                    <a:lstStyle/>
                    <a:p>
                      <a:r>
                        <a:rPr lang="it-IT" sz="1200" dirty="0"/>
                        <a:t>7</a:t>
                      </a:r>
                      <a:r>
                        <a:rPr lang="it-IT" sz="1200" baseline="0" dirty="0"/>
                        <a:t> – TURISMO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17.816,49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8 – ASSETTO DEL TERRITORIO</a:t>
                      </a:r>
                      <a:r>
                        <a:rPr lang="it-IT" sz="1200" baseline="0" dirty="0"/>
                        <a:t> ED EDILIZIA ABITATIVA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3.986,03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209">
                <a:tc>
                  <a:txBody>
                    <a:bodyPr/>
                    <a:lstStyle/>
                    <a:p>
                      <a:r>
                        <a:rPr lang="it-IT" sz="1200" dirty="0"/>
                        <a:t>9 – SVILUPPO</a:t>
                      </a:r>
                      <a:r>
                        <a:rPr lang="it-IT" sz="1200" baseline="0" dirty="0"/>
                        <a:t> SOSTENIBILE E TUTELA DEL TERRITIORIO E DELL’AMBIENTE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672.598,58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10 – TRASPORTI E DIRITTO ALLA MOBILITA’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456.378,20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332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  <a:r>
                        <a:rPr lang="it-IT" sz="1200" baseline="0" dirty="0"/>
                        <a:t> – SOCCORSO CIVILE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5.595,00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58208">
                <a:tc>
                  <a:txBody>
                    <a:bodyPr/>
                    <a:lstStyle/>
                    <a:p>
                      <a:r>
                        <a:rPr lang="it-IT" sz="1200" dirty="0"/>
                        <a:t>12 – DIRITTI</a:t>
                      </a:r>
                      <a:r>
                        <a:rPr lang="it-IT" sz="1200" baseline="0" dirty="0"/>
                        <a:t> SOCIALI, POLITICHE SOCIALI E FAMIGLIA</a:t>
                      </a:r>
                    </a:p>
                    <a:p>
                      <a:endParaRPr lang="it-IT" sz="1200" baseline="0" dirty="0"/>
                    </a:p>
                    <a:p>
                      <a:r>
                        <a:rPr lang="it-IT" sz="1200" baseline="0" dirty="0"/>
                        <a:t>13  - TUTELA DELLA SALUTE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452.125,09</a:t>
                      </a:r>
                    </a:p>
                    <a:p>
                      <a:pPr algn="ctr"/>
                      <a:endParaRPr lang="it-IT" sz="1200" dirty="0"/>
                    </a:p>
                    <a:p>
                      <a:pPr algn="ctr"/>
                      <a:r>
                        <a:rPr lang="it-IT" sz="1200" dirty="0"/>
                        <a:t>9.144,37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14 – SVILUPPO ECONOMICO E COMPETITIVITA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62.158,80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961031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15 – 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457">
                <a:tc>
                  <a:txBody>
                    <a:bodyPr/>
                    <a:lstStyle/>
                    <a:p>
                      <a:r>
                        <a:rPr lang="it-IT" sz="1200" dirty="0"/>
                        <a:t>50 – 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289.285,26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344103"/>
                  </a:ext>
                </a:extLst>
              </a:tr>
              <a:tr h="284332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1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915</TotalTime>
  <Words>1704</Words>
  <Application>Microsoft Office PowerPoint</Application>
  <PresentationFormat>Widescreen</PresentationFormat>
  <Paragraphs>741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Wingdings</vt:lpstr>
      <vt:lpstr>Legno</vt:lpstr>
      <vt:lpstr>BILANCIO SEMPLIFICATO</vt:lpstr>
      <vt:lpstr>IL BILANCIO SI DIVIDE IN:</vt:lpstr>
      <vt:lpstr>Cos’è il BILANCIO?</vt:lpstr>
      <vt:lpstr>Come sono suddivise le entrate del Comune?</vt:lpstr>
      <vt:lpstr>Come sono suddivise le spese del Comune?</vt:lpstr>
      <vt:lpstr>RENDICONTO ESERCIZIO FINANZIARIO 2021</vt:lpstr>
      <vt:lpstr>CONSUNTIVO 2021: ENTRATE</vt:lpstr>
      <vt:lpstr>ENTRATE ACCERTAMENTI</vt:lpstr>
      <vt:lpstr> CONSUNTIVO 2021: SPESA CORRENTE PER MISSIONI</vt:lpstr>
      <vt:lpstr>SPESE PER MISSIONI</vt:lpstr>
      <vt:lpstr>CONSUNTIVO 2021: principali investimenti -  </vt:lpstr>
      <vt:lpstr>SPESE CORRENTI PER MISSIONI E MACROAGGREGATI  IMPEGNI anno 2021</vt:lpstr>
      <vt:lpstr>SPESE CORRENTI PER MISSIONI E MACROAGGREGATI  IMPEGNI anno 2021</vt:lpstr>
      <vt:lpstr>SPESE CORRENTI PER MISSIONI E MACROAGGREGATO  IMPEGNI anno 2021</vt:lpstr>
      <vt:lpstr>SPESE CONTO CAPITALE PER MISSIONI E MACROAGGREGATI   IMPEGNI anno 2021</vt:lpstr>
      <vt:lpstr>SPESE CONTO CAPITALE PER MISSIONI E  MACROAGGREGATO   IMPEGNI anno 2021</vt:lpstr>
      <vt:lpstr>SPESE CONTO CAPITALE PER MISSIONI E MACROAGGREGATI   IMPEGNI anno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SEMPLIFICATO</dc:title>
  <dc:creator>Sergio Bongiovanni</dc:creator>
  <cp:lastModifiedBy>Lorena Rocci</cp:lastModifiedBy>
  <cp:revision>110</cp:revision>
  <cp:lastPrinted>2019-05-06T09:25:47Z</cp:lastPrinted>
  <dcterms:created xsi:type="dcterms:W3CDTF">2018-12-10T14:24:16Z</dcterms:created>
  <dcterms:modified xsi:type="dcterms:W3CDTF">2022-04-06T13:31:50Z</dcterms:modified>
</cp:coreProperties>
</file>