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ACCERTAMENTI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D33-40D1-A208-3CE10F6073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D33-40D1-A208-3CE10F6073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D33-40D1-A208-3CE10F6073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D33-40D1-A208-3CE10F60733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4D33-40D1-A208-3CE10F60733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11,96%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D33-40D1-A208-3CE10F60733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43,20%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D33-40D1-A208-3CE10F60733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4,77%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D33-40D1-A208-3CE10F60733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11,12%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D33-40D1-A208-3CE10F60733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40,91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D33-40D1-A208-3CE10F607339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FONDO CASSA</c:v>
                </c:pt>
                <c:pt idx="1">
                  <c:v>TITOLO 1 - ENTRATE TRIBUTARIE</c:v>
                </c:pt>
                <c:pt idx="2">
                  <c:v>TITOLO 2 - TRASFERIMENTI CORRENTI</c:v>
                </c:pt>
                <c:pt idx="3">
                  <c:v>TITOLO 3 - ENTRATE EXTRATRIBUTARIE</c:v>
                </c:pt>
                <c:pt idx="4">
                  <c:v>TITOLO 4 - ENTRATE IN CONTO CAPITALE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597170.07999999996</c:v>
                </c:pt>
                <c:pt idx="1">
                  <c:v>2354506.39</c:v>
                </c:pt>
                <c:pt idx="2">
                  <c:v>260036.81</c:v>
                </c:pt>
                <c:pt idx="3">
                  <c:v>606360.05000000005</c:v>
                </c:pt>
                <c:pt idx="4">
                  <c:v>2229438.38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D33-40D1-A208-3CE10F60733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BILANCIO CONSUNTIVO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814-4230-83F4-FFB1CD7669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814-4230-83F4-FFB1CD7669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814-4230-83F4-FFB1CD7669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814-4230-83F4-FFB1CD7669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814-4230-83F4-FFB1CD7669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814-4230-83F4-FFB1CD7669C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814-4230-83F4-FFB1CD7669C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0814-4230-83F4-FFB1CD7669C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0814-4230-83F4-FFB1CD7669C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0814-4230-83F4-FFB1CD7669C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0814-4230-83F4-FFB1CD7669C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0814-4230-83F4-FFB1CD7669C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0814-4230-83F4-FFB1CD7669C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0814-4230-83F4-FFB1CD7669C2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0814-4230-83F4-FFB1CD7669C2}"/>
              </c:ext>
            </c:extLst>
          </c:dPt>
          <c:cat>
            <c:strRef>
              <c:f>Foglio1!$A$2:$A$16</c:f>
              <c:strCache>
                <c:ptCount val="15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13 – TUTELA DELLA SALUTE</c:v>
                </c:pt>
                <c:pt idx="12">
                  <c:v>14 – SVILUPPO ECONOMICO E COMPETITIVITA’</c:v>
                </c:pt>
                <c:pt idx="13">
                  <c:v>15 – POLITICHE PER IL LAVORO E LA FORMAZIONE PROFESSIONALE</c:v>
                </c:pt>
                <c:pt idx="14">
                  <c:v>50 – DEBITO PUBBLICO</c:v>
                </c:pt>
              </c:strCache>
            </c:strRef>
          </c:cat>
          <c:val>
            <c:numRef>
              <c:f>Foglio1!$B$2:$B$16</c:f>
              <c:numCache>
                <c:formatCode>General</c:formatCode>
                <c:ptCount val="15"/>
                <c:pt idx="0">
                  <c:v>1135697.05</c:v>
                </c:pt>
                <c:pt idx="1">
                  <c:v>177715.99</c:v>
                </c:pt>
                <c:pt idx="2">
                  <c:v>277851.82</c:v>
                </c:pt>
                <c:pt idx="3">
                  <c:v>23817.19</c:v>
                </c:pt>
                <c:pt idx="4">
                  <c:v>64366.720000000001</c:v>
                </c:pt>
                <c:pt idx="5">
                  <c:v>11341.21</c:v>
                </c:pt>
                <c:pt idx="6">
                  <c:v>0</c:v>
                </c:pt>
                <c:pt idx="7">
                  <c:v>658120.74</c:v>
                </c:pt>
                <c:pt idx="8">
                  <c:v>522593.5</c:v>
                </c:pt>
                <c:pt idx="9">
                  <c:v>7915</c:v>
                </c:pt>
                <c:pt idx="10">
                  <c:v>275026.31</c:v>
                </c:pt>
                <c:pt idx="11">
                  <c:v>0</c:v>
                </c:pt>
                <c:pt idx="12">
                  <c:v>8745.31</c:v>
                </c:pt>
                <c:pt idx="13">
                  <c:v>1000</c:v>
                </c:pt>
                <c:pt idx="14">
                  <c:v>303366.96999999997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0814-4230-83F4-FFB1CD7669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27AB-58CB-40B0-BDB4-22AD44AFB2E3}" type="datetimeFigureOut">
              <a:rPr lang="it-IT" smtClean="0"/>
              <a:t>09/06/2020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32C5-DBEF-45A2-A26D-CCD830BA21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3A72-2B9F-4636-9DA4-C31A5A5A56C8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41A6-70F9-442F-B1F3-5BE7E15D2479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1B6F-AE88-4F3E-8838-FF1B2610E698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A273-1686-4DD6-A206-2B3410D2B0A6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A33424-3369-4676-99D2-9C07E1EC015D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EE34-4B53-469D-A6D1-D3B32A5720ED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38E-97D8-4223-A8F7-0F7ADD66B690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FD7C-5217-41D7-8457-9F813661DE40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6994-2D59-46A3-BBDA-9AB1261E8D39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33D-1130-4B91-BDE3-A039053ADC95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D3C-2307-490C-9668-D1C0757BC379}" type="datetime1">
              <a:rPr lang="en-US" smtClean="0"/>
              <a:t>6/9/2020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06AFFA-C1B8-4E1E-B559-67EBB4FF001A}" type="datetime1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BILANCIO SEMPLIFICATO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18538" y="4655483"/>
            <a:ext cx="7891272" cy="1069848"/>
          </a:xfrm>
        </p:spPr>
        <p:txBody>
          <a:bodyPr/>
          <a:lstStyle/>
          <a:p>
            <a:r>
              <a:rPr lang="it-IT" dirty="0"/>
              <a:t>Comune di Condove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9" y="4468031"/>
            <a:ext cx="7429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33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 PER MISSIONI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018173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96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532257"/>
            <a:ext cx="10058400" cy="117271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dirty="0"/>
              <a:t>CONSUNTIVO 2019:</a:t>
            </a:r>
            <a:br>
              <a:rPr lang="it-IT" sz="3600" dirty="0"/>
            </a:br>
            <a:r>
              <a:rPr lang="it-IT" sz="3600" dirty="0"/>
              <a:t>principali investimenti - </a:t>
            </a:r>
            <a:br>
              <a:rPr lang="it-IT" sz="3600" dirty="0"/>
            </a:br>
            <a:endParaRPr lang="it-IT" sz="3600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873796"/>
              </p:ext>
            </p:extLst>
          </p:nvPr>
        </p:nvGraphicFramePr>
        <p:xfrm>
          <a:off x="661035" y="1634681"/>
          <a:ext cx="9947148" cy="5216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7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11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 2019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Lavori di ristrutturazione totale ed ottimizzazione energetica centrale termica e regolazione temperature a zone del palazzo municipale.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48.190,20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just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sostituzione di alcuni serramenti interni ed esterni di alcuni edifici pubblici (Finestrature fisse Palazzetto Leccese – Porte interne bagni Scuole Medie – Finestrature Caserma dei Carabinieri -  Seminterrato Scuole elementari)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89.023,30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di autovettura per i servizi comunali  - Dacia Sandero -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11.663,26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di personal computers completi  di licenze office e di ricambi hardware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11.925,23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piegatrice ad uso uffici comunali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1.342,00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 di misuratore di velocità usato tipo AUTOVELOX 104/C-2 per il servizio di polizia locale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4.880,00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Acquisto autovettura FIAT TIPO 5porte 1.3 </a:t>
                      </a:r>
                      <a:r>
                        <a:rPr lang="it-IT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Mjt</a:t>
                      </a: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95cv S&amp;S Street  con allestimento polizia locale 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19.638,27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Costruzione Nuova Scuola dell'Infanzia Rodari Arcobaleno -  approvazione progetto esecutivo di cui a determinazione UT n° 180 del 03.06.2019   - (di cui € 1.998.683,32  fondo pluriennale vincolato 2020)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2.056.236,48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 e posa di giochi per bambini disabili per il parco giochi di Via Cavour.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4.745,80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Realizzazione marciapiede all’interno del Parco di Via Cavour angolo Via XXV Aprile.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5.929,00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832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Fornitura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 posa di giochi per il parco di Via Cavour (Fondo Pluriennale Vincolato 2019)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20.349,60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manutenzione straordinaria di alcune strade comunali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60.000,00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88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Fondi </a:t>
                      </a:r>
                      <a:r>
                        <a:rPr lang="it-IT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Ato</a:t>
                      </a: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Manutenzione per interventi straordinari del territorio montano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112.047,00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4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/>
              <a:t>SPESE CORRENTI PER MISSIONI E MACROAGGREGATI  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287833"/>
              </p:ext>
            </p:extLst>
          </p:nvPr>
        </p:nvGraphicFramePr>
        <p:xfrm>
          <a:off x="1070490" y="1668433"/>
          <a:ext cx="10240637" cy="4540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47809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008">
                <a:tc>
                  <a:txBody>
                    <a:bodyPr/>
                    <a:lstStyle/>
                    <a:p>
                      <a:r>
                        <a:rPr lang="it-IT" sz="1200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Servizi istituzionali, generali e di controllo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545.648,19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38.594,34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283.449,08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54.307,98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4.728,48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44.059,60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970.787,67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122.895,79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7.768,51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21.841,77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891,65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153.197,72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Istruzione</a:t>
                      </a:r>
                      <a:r>
                        <a:rPr lang="it-IT" sz="1000" baseline="0" dirty="0"/>
                        <a:t> e diritto allo studio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204.349,63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15.494,03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220.298,66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e valorizzazione</a:t>
                      </a:r>
                      <a:r>
                        <a:rPr lang="it-IT" sz="1000" baseline="0" dirty="0"/>
                        <a:t> beni e </a:t>
                      </a:r>
                      <a:r>
                        <a:rPr lang="it-IT" sz="1000" baseline="0" dirty="0" err="1"/>
                        <a:t>att.culturali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5.017,19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18.800,00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23.817,19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</a:t>
                      </a:r>
                      <a:r>
                        <a:rPr lang="it-IT" sz="1000" baseline="0" dirty="0"/>
                        <a:t> giovanili, sport e tempo libero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32.623,12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719,20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33.342,32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13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1800" dirty="0"/>
              <a:t>SPESE CORRENTI PER MISSIONI E MACROAGGREGATI  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230082"/>
              </p:ext>
            </p:extLst>
          </p:nvPr>
        </p:nvGraphicFramePr>
        <p:xfrm>
          <a:off x="1059806" y="1459683"/>
          <a:ext cx="9845880" cy="5178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1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5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7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5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50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95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50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81402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126">
                <a:tc>
                  <a:txBody>
                    <a:bodyPr/>
                    <a:lstStyle/>
                    <a:p>
                      <a:r>
                        <a:rPr lang="it-IT" sz="1200" dirty="0"/>
                        <a:t>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11.342,21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11.342,21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18">
                <a:tc>
                  <a:txBody>
                    <a:bodyPr/>
                    <a:lstStyle/>
                    <a:p>
                      <a:r>
                        <a:rPr lang="it-IT" sz="1200" dirty="0"/>
                        <a:t>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sostenibile, tutela del territorio</a:t>
                      </a:r>
                      <a:r>
                        <a:rPr lang="it-IT" sz="1000" baseline="0" dirty="0"/>
                        <a:t>  e dell’ambiente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632.799,74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632.799,74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289">
                <a:tc>
                  <a:txBody>
                    <a:bodyPr/>
                    <a:lstStyle/>
                    <a:p>
                      <a:r>
                        <a:rPr lang="it-IT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Trasporti e diritto alla mobilità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307.470,40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43.120,00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350.590,40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320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/>
                        <a:t>Soccorso Civile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7.915,00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7.915,00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185">
                <a:tc>
                  <a:txBody>
                    <a:bodyPr/>
                    <a:lstStyle/>
                    <a:p>
                      <a:r>
                        <a:rPr lang="it-IT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Diritti sociali, politiche sociali e famiglie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38.445,11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236.581,20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275.026,31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4185">
                <a:tc>
                  <a:txBody>
                    <a:bodyPr/>
                    <a:lstStyle/>
                    <a:p>
                      <a:r>
                        <a:rPr lang="it-IT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economico e competitività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8.745,31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r>
                        <a:rPr lang="it-IT" sz="1000" dirty="0"/>
                        <a:t>8.745,31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7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89733"/>
          </a:xfrm>
        </p:spPr>
        <p:txBody>
          <a:bodyPr>
            <a:normAutofit/>
          </a:bodyPr>
          <a:lstStyle/>
          <a:p>
            <a:pPr algn="ctr"/>
            <a:r>
              <a:rPr lang="it-IT" sz="1800" dirty="0"/>
              <a:t>SPESE CORRENTI PER MISSIONI E MACROAGGREGATO  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291700"/>
              </p:ext>
            </p:extLst>
          </p:nvPr>
        </p:nvGraphicFramePr>
        <p:xfrm>
          <a:off x="795555" y="1474365"/>
          <a:ext cx="10940643" cy="390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6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59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93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25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46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15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576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40748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101</a:t>
                      </a:r>
                      <a:r>
                        <a:rPr lang="it-IT" baseline="0" dirty="0"/>
                        <a:t> –</a:t>
                      </a:r>
                      <a:r>
                        <a:rPr lang="it-IT" sz="1000" baseline="0" dirty="0"/>
                        <a:t>Lavoro dipendente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102</a:t>
                      </a:r>
                      <a:r>
                        <a:rPr lang="it-IT" sz="1000" dirty="0"/>
                        <a:t> – Imposte e tasse a carico ente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103 –</a:t>
                      </a:r>
                    </a:p>
                    <a:p>
                      <a:r>
                        <a:rPr lang="it-IT" sz="1000" dirty="0"/>
                        <a:t>Acquisto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Trasferimenti correnti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 – </a:t>
                      </a:r>
                      <a:r>
                        <a:rPr lang="it-IT" sz="1000" dirty="0"/>
                        <a:t>Interessi</a:t>
                      </a:r>
                      <a:r>
                        <a:rPr lang="it-IT" sz="1000" baseline="0" dirty="0"/>
                        <a:t>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108 – </a:t>
                      </a:r>
                    </a:p>
                    <a:p>
                      <a:r>
                        <a:rPr lang="it-IT" sz="1000" dirty="0"/>
                        <a:t>Altre spese redditi di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109 – </a:t>
                      </a:r>
                    </a:p>
                    <a:p>
                      <a:r>
                        <a:rPr lang="it-IT" sz="1000" dirty="0"/>
                        <a:t>Rimborsi e poste correttive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110 – </a:t>
                      </a:r>
                    </a:p>
                    <a:p>
                      <a:r>
                        <a:rPr lang="it-IT" sz="1000" dirty="0"/>
                        <a:t>Altre 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100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7266">
                <a:tc>
                  <a:txBody>
                    <a:bodyPr/>
                    <a:lstStyle/>
                    <a:p>
                      <a:r>
                        <a:rPr lang="it-IT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  <a:p>
                      <a:r>
                        <a:rPr lang="it-IT" sz="10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679">
                <a:tc>
                  <a:txBody>
                    <a:bodyPr/>
                    <a:lstStyle/>
                    <a:p>
                      <a:r>
                        <a:rPr lang="it-IT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119.103,43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119.103,43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6577">
                <a:tc>
                  <a:txBody>
                    <a:bodyPr/>
                    <a:lstStyle/>
                    <a:p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668.543,98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46.362,85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1.547.082,56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378.084,06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119.103,43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4.728,48</a:t>
                      </a:r>
                    </a:p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44.059,60</a:t>
                      </a:r>
                    </a:p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2.807.964,96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90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800" dirty="0"/>
              <a:t>SPESE CONTO CAPITALE PER MISSIONI E MACROAGGREGATI </a:t>
            </a:r>
            <a:br>
              <a:rPr lang="it-IT" sz="1800" dirty="0"/>
            </a:br>
            <a:r>
              <a:rPr lang="it-IT" sz="1800" dirty="0"/>
              <a:t> 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045749"/>
              </p:ext>
            </p:extLst>
          </p:nvPr>
        </p:nvGraphicFramePr>
        <p:xfrm>
          <a:off x="1070490" y="1668433"/>
          <a:ext cx="10240639" cy="4540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8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7809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– </a:t>
                      </a:r>
                      <a:r>
                        <a:rPr lang="it-IT" sz="1000" baseline="0" dirty="0"/>
                        <a:t>Tributi in conto capitale a carico dell’Ente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r>
                        <a:rPr lang="it-IT" sz="1000" dirty="0"/>
                        <a:t>Contributi agli investimenti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Altri Trasferimenti 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200 – </a:t>
                      </a:r>
                    </a:p>
                    <a:p>
                      <a:r>
                        <a:rPr lang="it-IT" sz="1200" dirty="0"/>
                        <a:t>TOTALE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008">
                <a:tc>
                  <a:txBody>
                    <a:bodyPr/>
                    <a:lstStyle/>
                    <a:p>
                      <a:r>
                        <a:rPr lang="it-IT" sz="1200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Servizi istituzionali, generali e di controllo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116.719,18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48.190,20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164.909,38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24.518,27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24.518,27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392">
                <a:tc>
                  <a:txBody>
                    <a:bodyPr/>
                    <a:lstStyle/>
                    <a:p>
                      <a:r>
                        <a:rPr lang="it-IT" sz="1200" dirty="0"/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Istruzione</a:t>
                      </a:r>
                      <a:r>
                        <a:rPr lang="it-IT" sz="1000" baseline="0" dirty="0"/>
                        <a:t> e diritto allo studio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57.553,16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57.553,16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Tutela e valorizzazione</a:t>
                      </a:r>
                      <a:r>
                        <a:rPr lang="it-IT" sz="1000" baseline="0" dirty="0"/>
                        <a:t> beni e </a:t>
                      </a:r>
                      <a:r>
                        <a:rPr lang="it-IT" sz="1000" baseline="0" dirty="0" err="1"/>
                        <a:t>att.culturali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112">
                <a:tc>
                  <a:txBody>
                    <a:bodyPr/>
                    <a:lstStyle/>
                    <a:p>
                      <a:r>
                        <a:rPr lang="it-IT" sz="1200" dirty="0"/>
                        <a:t>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</a:t>
                      </a:r>
                      <a:r>
                        <a:rPr lang="it-IT" sz="1000" baseline="0" dirty="0"/>
                        <a:t> giovanili, sport e tempo libero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31.024,40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31.024,40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718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75050"/>
          </a:xfrm>
        </p:spPr>
        <p:txBody>
          <a:bodyPr>
            <a:normAutofit/>
          </a:bodyPr>
          <a:lstStyle/>
          <a:p>
            <a:r>
              <a:rPr lang="it-IT" sz="1800" dirty="0"/>
              <a:t>SPESE CONTO CAPITALE PER MISSIONI E  MACROAGGREGATO</a:t>
            </a:r>
            <a:br>
              <a:rPr lang="it-IT" sz="1800" dirty="0"/>
            </a:br>
            <a:r>
              <a:rPr lang="it-IT" sz="1800" dirty="0"/>
              <a:t>  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371904"/>
              </p:ext>
            </p:extLst>
          </p:nvPr>
        </p:nvGraphicFramePr>
        <p:xfrm>
          <a:off x="1059806" y="1459683"/>
          <a:ext cx="10251321" cy="5178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1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7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6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79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814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81402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– </a:t>
                      </a:r>
                      <a:r>
                        <a:rPr lang="it-IT" sz="1000" baseline="0" dirty="0"/>
                        <a:t>Tributi in conto capitale a carico dell’Ente 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Contributi agli investimenti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r>
                        <a:rPr lang="it-IT" sz="1000" baseline="0" dirty="0"/>
                        <a:t>Altri Trasferimenti 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126">
                <a:tc>
                  <a:txBody>
                    <a:bodyPr/>
                    <a:lstStyle/>
                    <a:p>
                      <a:r>
                        <a:rPr lang="it-IT" sz="1200" dirty="0"/>
                        <a:t>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18">
                <a:tc>
                  <a:txBody>
                    <a:bodyPr/>
                    <a:lstStyle/>
                    <a:p>
                      <a:r>
                        <a:rPr lang="it-IT" sz="1200" dirty="0"/>
                        <a:t>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sostenibile, tutela del territorio</a:t>
                      </a:r>
                      <a:r>
                        <a:rPr lang="it-IT" sz="1000" baseline="0" dirty="0"/>
                        <a:t>  e dell’ambiente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25.321,00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25.321,00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289">
                <a:tc>
                  <a:txBody>
                    <a:bodyPr/>
                    <a:lstStyle/>
                    <a:p>
                      <a:r>
                        <a:rPr lang="it-IT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Trasporti e diritto alla mobilità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172.003,10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172.003,10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320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/>
                        <a:t>Soccorso Civile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185">
                <a:tc>
                  <a:txBody>
                    <a:bodyPr/>
                    <a:lstStyle/>
                    <a:p>
                      <a:r>
                        <a:rPr lang="it-IT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Diritti sociali, politiche sociali e famiglie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4185">
                <a:tc>
                  <a:txBody>
                    <a:bodyPr/>
                    <a:lstStyle/>
                    <a:p>
                      <a:r>
                        <a:rPr lang="it-IT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Sviluppo economico e competitività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11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89733"/>
          </a:xfrm>
        </p:spPr>
        <p:txBody>
          <a:bodyPr>
            <a:normAutofit/>
          </a:bodyPr>
          <a:lstStyle/>
          <a:p>
            <a:r>
              <a:rPr lang="it-IT" sz="1800" dirty="0"/>
              <a:t>SPESE CONTO CAPITALE PER MISSIONI E MACROAGGREGATI  </a:t>
            </a:r>
            <a:br>
              <a:rPr lang="it-IT" sz="1800" dirty="0"/>
            </a:br>
            <a:r>
              <a:rPr lang="it-IT" sz="1800" dirty="0"/>
              <a:t>IMPEGNI anno 2019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817069"/>
              </p:ext>
            </p:extLst>
          </p:nvPr>
        </p:nvGraphicFramePr>
        <p:xfrm>
          <a:off x="795555" y="1474365"/>
          <a:ext cx="10434420" cy="390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7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4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1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47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92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40748">
                <a:tc>
                  <a:txBody>
                    <a:bodyPr/>
                    <a:lstStyle/>
                    <a:p>
                      <a:r>
                        <a:rPr lang="it-IT" sz="1400" dirty="0"/>
                        <a:t>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Descrizione</a:t>
                      </a:r>
                      <a:r>
                        <a:rPr lang="it-IT" sz="1000" baseline="0" dirty="0"/>
                        <a:t>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201</a:t>
                      </a:r>
                      <a:r>
                        <a:rPr lang="it-IT" baseline="0" dirty="0"/>
                        <a:t> -</a:t>
                      </a:r>
                      <a:r>
                        <a:rPr lang="it-IT" sz="1000" baseline="0" dirty="0"/>
                        <a:t> Tributi in conto capitale a carico dell’Ente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202</a:t>
                      </a:r>
                      <a:r>
                        <a:rPr lang="it-IT" sz="1000" dirty="0"/>
                        <a:t> – Investimenti fissi e lordi e acquisto di terreni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203 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Contributi agli investimenti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204 –</a:t>
                      </a:r>
                      <a:r>
                        <a:rPr lang="it-IT" baseline="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aseline="0" dirty="0"/>
                        <a:t>Trasferimenti </a:t>
                      </a:r>
                      <a:endParaRPr lang="it-IT" sz="1000" dirty="0"/>
                    </a:p>
                    <a:p>
                      <a:r>
                        <a:rPr lang="it-IT" sz="1000" baseline="0" dirty="0"/>
                        <a:t>In conto capitale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205 – </a:t>
                      </a:r>
                      <a:r>
                        <a:rPr lang="it-IT" sz="1000" dirty="0"/>
                        <a:t>Altre spese in conto capitale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200 – </a:t>
                      </a:r>
                    </a:p>
                    <a:p>
                      <a:r>
                        <a:rPr lang="it-IT" sz="1000" dirty="0"/>
                        <a:t>TOTALE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7266">
                <a:tc>
                  <a:txBody>
                    <a:bodyPr/>
                    <a:lstStyle/>
                    <a:p>
                      <a:r>
                        <a:rPr lang="it-IT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679">
                <a:tc>
                  <a:txBody>
                    <a:bodyPr/>
                    <a:lstStyle/>
                    <a:p>
                      <a:r>
                        <a:rPr lang="it-IT" sz="12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/>
                        <a:t>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6577">
                <a:tc>
                  <a:txBody>
                    <a:bodyPr/>
                    <a:lstStyle/>
                    <a:p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427.139,11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/>
                        <a:t>49.180,20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475.329,31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3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SI DIVIDE IN: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PREVENTIVO:</a:t>
            </a:r>
          </a:p>
          <a:p>
            <a:pPr marL="0" indent="0">
              <a:buNone/>
            </a:pPr>
            <a:r>
              <a:rPr lang="it-IT" sz="3600" dirty="0"/>
              <a:t>Bilancio di previsione triennale. Da approvare entro il 31 dicembre dell’anno precedente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CONSUNTIVO:</a:t>
            </a:r>
          </a:p>
          <a:p>
            <a:pPr marL="0" indent="0">
              <a:buNone/>
            </a:pPr>
            <a:r>
              <a:rPr lang="it-IT" sz="3600" dirty="0"/>
              <a:t>Dati certi di quanto realmente realizzato. Da approvare entro il 30 aprile dell’anno successivo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il BILANCIO?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Determina le entrate e le spese del Comune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PREVENTIVO</a:t>
            </a:r>
            <a:r>
              <a:rPr lang="it-IT" sz="3200" dirty="0"/>
              <a:t> è il documento con il quale si prevede quali entrate e quali spese il Comune intende effettuare nei tre anni successivi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CONSUNTIVO</a:t>
            </a:r>
            <a:r>
              <a:rPr lang="it-IT" sz="3200" dirty="0"/>
              <a:t> o </a:t>
            </a:r>
            <a:r>
              <a:rPr lang="it-IT" sz="3200" b="1" dirty="0"/>
              <a:t>RENDICONTO</a:t>
            </a:r>
            <a:r>
              <a:rPr lang="it-IT" sz="3200" dirty="0"/>
              <a:t> è il documento con il quale il Comune rende conto ai cittadini come sono stati utilizzati i fondi pubblici derivanti dalle entrate.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entrate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/>
              <a:t>Tributarie</a:t>
            </a:r>
            <a:r>
              <a:rPr lang="it-IT" sz="2800" dirty="0"/>
              <a:t>: le principali sono IMU, TASI, TARI, addizionale IRPEF</a:t>
            </a:r>
          </a:p>
          <a:p>
            <a:r>
              <a:rPr lang="it-IT" sz="2800" b="1" dirty="0"/>
              <a:t>Da Trasferimenti</a:t>
            </a:r>
            <a:r>
              <a:rPr lang="it-IT" sz="2800" dirty="0"/>
              <a:t>: Stato, Città Metropolitana, Regione</a:t>
            </a:r>
          </a:p>
          <a:p>
            <a:r>
              <a:rPr lang="it-IT" sz="2800" b="1" dirty="0"/>
              <a:t>Extratributarie</a:t>
            </a:r>
            <a:r>
              <a:rPr lang="it-IT" sz="2800" dirty="0"/>
              <a:t>: le più importanti derivano da proventi delle concessioni cimiteriali, sanzioni del codice della strada, trasporto scolastico, fitti di immobili e palestre comunali ecc. </a:t>
            </a:r>
          </a:p>
          <a:p>
            <a:r>
              <a:rPr lang="it-IT" sz="2800" b="1" dirty="0"/>
              <a:t>Alienazioni, contributo agli investimenti da parte di amministrazioni pubbliche (</a:t>
            </a:r>
            <a:r>
              <a:rPr lang="it-IT" sz="2800" dirty="0"/>
              <a:t>es. contributo statale per la riqualificazione della scuola media</a:t>
            </a:r>
            <a:r>
              <a:rPr lang="it-IT" sz="2800" b="1" dirty="0"/>
              <a:t>), permessi a costruire </a:t>
            </a:r>
            <a:r>
              <a:rPr lang="it-IT" sz="2800" dirty="0"/>
              <a:t>e eventuali </a:t>
            </a:r>
            <a:r>
              <a:rPr lang="it-IT" sz="2800" b="1" dirty="0"/>
              <a:t>accensioni di prestiti.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spese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Spese correnti: necessarie per la gestione dei servizi e il funzionamento dell’ente</a:t>
            </a:r>
          </a:p>
          <a:p>
            <a:r>
              <a:rPr lang="it-IT" sz="4000" dirty="0"/>
              <a:t>Spese in conto capitale: destinate agli investimenti</a:t>
            </a:r>
          </a:p>
          <a:p>
            <a:r>
              <a:rPr lang="it-IT" sz="4000" dirty="0"/>
              <a:t>Spese per rimborso prestiti</a:t>
            </a:r>
          </a:p>
          <a:p>
            <a:r>
              <a:rPr lang="it-IT" sz="4000" dirty="0"/>
              <a:t>Spese per servizi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RENDICONTO ESERCIZIO FINANZIARIO 2019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2019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24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CONSUNTIVO 2019:</a:t>
            </a:r>
            <a:br>
              <a:rPr lang="it-IT" sz="2800" dirty="0"/>
            </a:br>
            <a:r>
              <a:rPr lang="it-IT" sz="2800" dirty="0"/>
              <a:t>ENTRATE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33491"/>
              </p:ext>
            </p:extLst>
          </p:nvPr>
        </p:nvGraphicFramePr>
        <p:xfrm>
          <a:off x="3581400" y="1677218"/>
          <a:ext cx="5029200" cy="4387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3835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ACCERTAMENTI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sz="1800" dirty="0"/>
                        <a:t>FONDO CASSA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597.170,08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 1</a:t>
                      </a:r>
                    </a:p>
                    <a:p>
                      <a:pPr algn="l"/>
                      <a:r>
                        <a:rPr lang="it-IT" sz="1400" dirty="0"/>
                        <a:t>ENTRATE 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2.354.506,39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pPr algn="l"/>
                      <a:r>
                        <a:rPr lang="it-IT" sz="1400" baseline="0" dirty="0"/>
                        <a:t>TRASFERIMENTI CORRENTI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260.036,81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 3</a:t>
                      </a:r>
                    </a:p>
                    <a:p>
                      <a:pPr algn="l"/>
                      <a:r>
                        <a:rPr lang="it-IT" sz="1400" dirty="0"/>
                        <a:t>ENTRATE EXTRATRIBUTARIE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606.360,05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8072">
                <a:tc>
                  <a:txBody>
                    <a:bodyPr/>
                    <a:lstStyle/>
                    <a:p>
                      <a:pPr algn="l"/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pPr algn="l"/>
                      <a:r>
                        <a:rPr lang="it-IT" sz="1400" baseline="0" dirty="0"/>
                        <a:t>ENTRATE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2.229.438,38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64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ENTRATE </a:t>
            </a:r>
            <a:r>
              <a:rPr lang="it-IT" sz="2400" dirty="0"/>
              <a:t>ACCERTAMENTI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516766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43,20% delle entrate dell’ente derivano da Tributi (IUC – TOSAP –PUBBLICITA’)</a:t>
            </a:r>
          </a:p>
          <a:p>
            <a:r>
              <a:rPr lang="it-IT" dirty="0"/>
              <a:t>Il 4,77% derivano da Trasferimenti dello Stato, Regione ed Altri enti del settore Pubblico</a:t>
            </a:r>
          </a:p>
          <a:p>
            <a:r>
              <a:rPr lang="it-IT" dirty="0"/>
              <a:t>Il 11,12% derivano da entrate extratributarie – (proventi </a:t>
            </a:r>
            <a:r>
              <a:rPr lang="it-IT" dirty="0" err="1"/>
              <a:t>dalll’utilizzo</a:t>
            </a:r>
            <a:r>
              <a:rPr lang="it-IT" dirty="0"/>
              <a:t> di beni dell’ente, fitti terreni e fabbricati, loculi e cellette, violazioni codice della strada, dividendi e riserve, </a:t>
            </a:r>
            <a:r>
              <a:rPr lang="it-IT" dirty="0" err="1"/>
              <a:t>ecc</a:t>
            </a:r>
            <a:r>
              <a:rPr lang="it-IT" dirty="0"/>
              <a:t>) </a:t>
            </a:r>
          </a:p>
          <a:p>
            <a:r>
              <a:rPr lang="it-IT" dirty="0"/>
              <a:t>Il 10,96% è il fondo Cassa (disponibilità liquide) </a:t>
            </a:r>
          </a:p>
          <a:p>
            <a:r>
              <a:rPr lang="it-IT" dirty="0"/>
              <a:t>Il 43,20% derivano da entrate in conto capitale (proventi concessioni edilizie) 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625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 CONSUNTIVO 2019:</a:t>
            </a:r>
            <a:br>
              <a:rPr lang="it-IT" sz="2800" dirty="0"/>
            </a:br>
            <a:r>
              <a:rPr lang="it-IT" sz="2800" dirty="0"/>
              <a:t>SPESA CORRENTE PER MISSIONI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975753"/>
              </p:ext>
            </p:extLst>
          </p:nvPr>
        </p:nvGraphicFramePr>
        <p:xfrm>
          <a:off x="2380854" y="1432188"/>
          <a:ext cx="7436388" cy="5142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 – SERVIZI ISTITUZIONALI, GENERALI E DI GESTIONE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1.021.349,08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3 – 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159.395,19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4 – ISTRUZIONE E DIRITTO ALLO 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258.489,02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5 – TUTELA</a:t>
                      </a:r>
                      <a:r>
                        <a:rPr lang="it-IT" sz="1200" baseline="0" dirty="0"/>
                        <a:t> E VALORIZZAZIONE DEI BENI E DELLE ATTIVITA’ CULTURALI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23.557,74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6 – POLITICHE</a:t>
                      </a:r>
                      <a:r>
                        <a:rPr lang="it-IT" sz="1200" baseline="0" dirty="0"/>
                        <a:t> GIOVANILI, SPORT E TEMPO LIBERO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47.439,41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7</a:t>
                      </a:r>
                      <a:r>
                        <a:rPr lang="it-IT" sz="1200" baseline="0" dirty="0"/>
                        <a:t> – TURISMO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11.535,78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8 – ASSETTO DEL TERRITORIO</a:t>
                      </a:r>
                      <a:r>
                        <a:rPr lang="it-IT" sz="1200" baseline="0" dirty="0"/>
                        <a:t> ED EDILIZIA ABITATIVA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120.656,02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912">
                <a:tc>
                  <a:txBody>
                    <a:bodyPr/>
                    <a:lstStyle/>
                    <a:p>
                      <a:r>
                        <a:rPr lang="it-IT" sz="1200" dirty="0"/>
                        <a:t>9 – SVILUPPO</a:t>
                      </a:r>
                      <a:r>
                        <a:rPr lang="it-IT" sz="1200" baseline="0" dirty="0"/>
                        <a:t> SOSTENIBILE E TUTELA DEL TERRITIORIO E DELL’AMBIENTE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633.740,79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10 – TRASPORTI E DIRITTO ALLA MOBILITA’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534.943,15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  <a:r>
                        <a:rPr lang="it-IT" sz="1200" baseline="0" dirty="0"/>
                        <a:t> – SOCCORSO CIVILE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4.415,00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12 – DIRITTI</a:t>
                      </a:r>
                      <a:r>
                        <a:rPr lang="it-IT" sz="1200" baseline="0" dirty="0"/>
                        <a:t> SOCIALI, POLITICHE SOCIALI E FAMIGLIA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244.153,41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14 – SVILUPPO ECONOMICO E COMPETITIVITA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5.800,25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96103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15 – POLITICHE PER IL LAVORO E LA FORMAZIONE PROFESSIONALE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50 – 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337.999,24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344103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1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202</TotalTime>
  <Words>1328</Words>
  <Application>Microsoft Office PowerPoint</Application>
  <PresentationFormat>Widescreen</PresentationFormat>
  <Paragraphs>368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Wingdings</vt:lpstr>
      <vt:lpstr>Legno</vt:lpstr>
      <vt:lpstr>BILANCIO SEMPLIFICATO</vt:lpstr>
      <vt:lpstr>IL BILANCIO SI DIVIDE IN:</vt:lpstr>
      <vt:lpstr>Cos’è il BILANCIO?</vt:lpstr>
      <vt:lpstr>Come sono suddivise le entrate del Comune?</vt:lpstr>
      <vt:lpstr>Come sono suddivise le spese del Comune?</vt:lpstr>
      <vt:lpstr>RENDICONTO ESERCIZIO FINANZIARIO 2019</vt:lpstr>
      <vt:lpstr>CONSUNTIVO 2019: ENTRATE</vt:lpstr>
      <vt:lpstr>ENTRATE ACCERTAMENTI</vt:lpstr>
      <vt:lpstr> CONSUNTIVO 2019: SPESA CORRENTE PER MISSIONI</vt:lpstr>
      <vt:lpstr>SPESE PER MISSIONI</vt:lpstr>
      <vt:lpstr>CONSUNTIVO 2019: principali investimenti -  </vt:lpstr>
      <vt:lpstr>SPESE CORRENTI PER MISSIONI E MACROAGGREGATI  IMPEGNI anno 2019</vt:lpstr>
      <vt:lpstr>SPESE CORRENTI PER MISSIONI E MACROAGGREGATI  IMPEGNI anno 2019</vt:lpstr>
      <vt:lpstr>SPESE CORRENTI PER MISSIONI E MACROAGGREGATO  IMPEGNI anno 2019</vt:lpstr>
      <vt:lpstr>SPESE CONTO CAPITALE PER MISSIONI E MACROAGGREGATI   IMPEGNI anno 2019</vt:lpstr>
      <vt:lpstr>SPESE CONTO CAPITALE PER MISSIONI E  MACROAGGREGATO   IMPEGNI anno 2019</vt:lpstr>
      <vt:lpstr>SPESE CONTO CAPITALE PER MISSIONI E MACROAGGREGATI   IMPEGNI anno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SEMPLIFICATO</dc:title>
  <dc:creator>Sergio Bongiovanni</dc:creator>
  <cp:lastModifiedBy>Lorena Rocci</cp:lastModifiedBy>
  <cp:revision>99</cp:revision>
  <cp:lastPrinted>2019-05-06T09:25:47Z</cp:lastPrinted>
  <dcterms:created xsi:type="dcterms:W3CDTF">2018-12-10T14:24:16Z</dcterms:created>
  <dcterms:modified xsi:type="dcterms:W3CDTF">2020-06-09T12:47:33Z</dcterms:modified>
</cp:coreProperties>
</file>