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8" r:id="rId10"/>
    <p:sldId id="279" r:id="rId11"/>
    <p:sldId id="263" r:id="rId12"/>
    <p:sldId id="264" r:id="rId13"/>
    <p:sldId id="265" r:id="rId14"/>
    <p:sldId id="266" r:id="rId15"/>
    <p:sldId id="267" r:id="rId16"/>
    <p:sldId id="275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a Rocci" initials="LR" lastIdx="1" clrIdx="0">
    <p:extLst>
      <p:ext uri="{19B8F6BF-5375-455C-9EA6-DF929625EA0E}">
        <p15:presenceInfo xmlns:p15="http://schemas.microsoft.com/office/powerpoint/2012/main" userId="S-1-5-21-2949802102-1295161926-3639253294-11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2021-2023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2393050</c:v>
                </c:pt>
                <c:pt idx="1">
                  <c:v>247500</c:v>
                </c:pt>
                <c:pt idx="2">
                  <c:v>513800</c:v>
                </c:pt>
                <c:pt idx="3">
                  <c:v>170000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D-41A5-AA0D-34917F98AE0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2429500</c:v>
                </c:pt>
                <c:pt idx="1">
                  <c:v>236900</c:v>
                </c:pt>
                <c:pt idx="2">
                  <c:v>497800</c:v>
                </c:pt>
                <c:pt idx="3">
                  <c:v>112000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D-41A5-AA0D-34917F98AE0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2443500</c:v>
                </c:pt>
                <c:pt idx="1">
                  <c:v>237900</c:v>
                </c:pt>
                <c:pt idx="2">
                  <c:v>497800</c:v>
                </c:pt>
                <c:pt idx="3">
                  <c:v>3212000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4D-41A5-AA0D-34917F98AE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495624"/>
        <c:axId val="94454976"/>
      </c:barChart>
      <c:catAx>
        <c:axId val="132495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454976"/>
        <c:crosses val="autoZero"/>
        <c:auto val="1"/>
        <c:lblAlgn val="ctr"/>
        <c:lblOffset val="100"/>
        <c:noMultiLvlLbl val="0"/>
      </c:catAx>
      <c:valAx>
        <c:axId val="9445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495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DETTAGLIO ENTRATE TRIBUTARIE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IMU/TASI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Foglio1!$B$2</c:f>
              <c:numCache>
                <c:formatCode>#,##0.00</c:formatCode>
                <c:ptCount val="1"/>
                <c:pt idx="0">
                  <c:v>1127908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7A-4665-9699-FE855E947EA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TARI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Foglio1!$C$2</c:f>
              <c:numCache>
                <c:formatCode>General</c:formatCode>
                <c:ptCount val="1"/>
                <c:pt idx="0">
                  <c:v>935974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7A-4665-9699-FE855E947EA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ADDIZIONALE IRPEF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Foglio1!$D$2</c:f>
              <c:numCache>
                <c:formatCode>General</c:formatCode>
                <c:ptCount val="1"/>
                <c:pt idx="0">
                  <c:v>671000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7A-4665-9699-FE855E947EA1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ALTRE ENTRATE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Foglio1!$E$2</c:f>
              <c:numCache>
                <c:formatCode>General</c:formatCode>
                <c:ptCount val="1"/>
                <c:pt idx="0">
                  <c:v>286000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7A-4665-9699-FE855E947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924952"/>
        <c:axId val="132012888"/>
      </c:barChart>
      <c:catAx>
        <c:axId val="129924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012888"/>
        <c:crosses val="autoZero"/>
        <c:auto val="1"/>
        <c:lblAlgn val="ctr"/>
        <c:lblOffset val="100"/>
        <c:noMultiLvlLbl val="0"/>
      </c:catAx>
      <c:valAx>
        <c:axId val="132012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924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(Foglio1!$B$2:$B$4,Foglio1!$B$6:$B$10)</c:f>
              <c:numCache>
                <c:formatCode>General</c:formatCode>
                <c:ptCount val="8"/>
                <c:pt idx="0">
                  <c:v>1973050</c:v>
                </c:pt>
                <c:pt idx="1">
                  <c:v>420000</c:v>
                </c:pt>
                <c:pt idx="2">
                  <c:v>247500</c:v>
                </c:pt>
                <c:pt idx="3">
                  <c:v>485800</c:v>
                </c:pt>
                <c:pt idx="4">
                  <c:v>65000</c:v>
                </c:pt>
                <c:pt idx="5">
                  <c:v>100</c:v>
                </c:pt>
                <c:pt idx="6">
                  <c:v>0</c:v>
                </c:pt>
                <c:pt idx="7">
                  <c:v>28000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F7B-4F57-9C96-6F30DE96A4D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(Foglio1!$C$2:$C$4,Foglio1!$C$6:$C$10)</c:f>
              <c:numCache>
                <c:formatCode>General</c:formatCode>
                <c:ptCount val="8"/>
                <c:pt idx="0">
                  <c:v>1997500</c:v>
                </c:pt>
                <c:pt idx="1">
                  <c:v>432000</c:v>
                </c:pt>
                <c:pt idx="2">
                  <c:v>236900</c:v>
                </c:pt>
                <c:pt idx="3">
                  <c:v>460800</c:v>
                </c:pt>
                <c:pt idx="4">
                  <c:v>55000</c:v>
                </c:pt>
                <c:pt idx="5">
                  <c:v>100</c:v>
                </c:pt>
                <c:pt idx="6">
                  <c:v>0</c:v>
                </c:pt>
                <c:pt idx="7">
                  <c:v>37000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EF7B-4F57-9C96-6F30DE96A4D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  <c:extLst/>
            </c:strRef>
          </c:cat>
          <c:val>
            <c:numRef>
              <c:f>(Foglio1!$D$2:$D$4,Foglio1!$D$6:$D$10)</c:f>
              <c:numCache>
                <c:formatCode>General</c:formatCode>
                <c:ptCount val="8"/>
                <c:pt idx="0">
                  <c:v>2008500</c:v>
                </c:pt>
                <c:pt idx="1">
                  <c:v>435000</c:v>
                </c:pt>
                <c:pt idx="2">
                  <c:v>237900</c:v>
                </c:pt>
                <c:pt idx="3">
                  <c:v>460800</c:v>
                </c:pt>
                <c:pt idx="4">
                  <c:v>55000</c:v>
                </c:pt>
                <c:pt idx="5">
                  <c:v>100</c:v>
                </c:pt>
                <c:pt idx="6">
                  <c:v>0</c:v>
                </c:pt>
                <c:pt idx="7">
                  <c:v>37000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EF7B-4F57-9C96-6F30DE96A4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900128"/>
        <c:axId val="132235208"/>
      </c:barChart>
      <c:catAx>
        <c:axId val="23590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235208"/>
        <c:crosses val="autoZero"/>
        <c:auto val="1"/>
        <c:lblAlgn val="ctr"/>
        <c:lblOffset val="100"/>
        <c:noMultiLvlLbl val="0"/>
      </c:catAx>
      <c:valAx>
        <c:axId val="132235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590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592085757492233"/>
          <c:y val="0.93615084641933988"/>
          <c:w val="0.2557267262122036"/>
          <c:h val="4.86688879260111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</a:t>
            </a:r>
            <a:r>
              <a:rPr lang="it-IT" baseline="0" dirty="0"/>
              <a:t> PREVENTIVO 2021-2023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2972500</c:v>
                </c:pt>
                <c:pt idx="1">
                  <c:v>155000</c:v>
                </c:pt>
                <c:pt idx="2">
                  <c:v>197300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1-43CC-8741-FC4FD4549E3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2958800</c:v>
                </c:pt>
                <c:pt idx="1">
                  <c:v>112000</c:v>
                </c:pt>
                <c:pt idx="2">
                  <c:v>205400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D1-43CC-8741-FC4FD4549E38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2965300</c:v>
                </c:pt>
                <c:pt idx="1">
                  <c:v>3212000</c:v>
                </c:pt>
                <c:pt idx="2">
                  <c:v>213900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D1-43CC-8741-FC4FD4549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4320"/>
        <c:axId val="114714712"/>
      </c:barChart>
      <c:catAx>
        <c:axId val="11471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712"/>
        <c:crosses val="autoZero"/>
        <c:auto val="1"/>
        <c:lblAlgn val="ctr"/>
        <c:lblOffset val="100"/>
        <c:noMultiLvlLbl val="0"/>
      </c:catAx>
      <c:valAx>
        <c:axId val="11471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2021-2023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Foglio1!$B$2:$B$16</c:f>
              <c:numCache>
                <c:formatCode>General</c:formatCode>
                <c:ptCount val="15"/>
                <c:pt idx="0">
                  <c:v>1201478</c:v>
                </c:pt>
                <c:pt idx="1">
                  <c:v>164400</c:v>
                </c:pt>
                <c:pt idx="2">
                  <c:v>206400</c:v>
                </c:pt>
                <c:pt idx="3">
                  <c:v>23100</c:v>
                </c:pt>
                <c:pt idx="4">
                  <c:v>39000</c:v>
                </c:pt>
                <c:pt idx="5">
                  <c:v>9000</c:v>
                </c:pt>
                <c:pt idx="6">
                  <c:v>4000</c:v>
                </c:pt>
                <c:pt idx="7">
                  <c:v>656500</c:v>
                </c:pt>
                <c:pt idx="8">
                  <c:v>267560</c:v>
                </c:pt>
                <c:pt idx="9">
                  <c:v>5000</c:v>
                </c:pt>
                <c:pt idx="10">
                  <c:v>322500</c:v>
                </c:pt>
                <c:pt idx="11">
                  <c:v>9500</c:v>
                </c:pt>
                <c:pt idx="12">
                  <c:v>1000</c:v>
                </c:pt>
                <c:pt idx="13">
                  <c:v>125562</c:v>
                </c:pt>
                <c:pt idx="14">
                  <c:v>289800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6-4994-8467-6F177C2EA2A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Foglio1!$C$2:$C$16</c:f>
              <c:numCache>
                <c:formatCode>General</c:formatCode>
                <c:ptCount val="15"/>
                <c:pt idx="0">
                  <c:v>1145078</c:v>
                </c:pt>
                <c:pt idx="1">
                  <c:v>164400</c:v>
                </c:pt>
                <c:pt idx="2">
                  <c:v>209900</c:v>
                </c:pt>
                <c:pt idx="3">
                  <c:v>22600</c:v>
                </c:pt>
                <c:pt idx="4">
                  <c:v>39000</c:v>
                </c:pt>
                <c:pt idx="5">
                  <c:v>9000</c:v>
                </c:pt>
                <c:pt idx="6">
                  <c:v>1000</c:v>
                </c:pt>
                <c:pt idx="7">
                  <c:v>66000</c:v>
                </c:pt>
                <c:pt idx="8">
                  <c:v>293560</c:v>
                </c:pt>
                <c:pt idx="9">
                  <c:v>5000</c:v>
                </c:pt>
                <c:pt idx="10">
                  <c:v>299500</c:v>
                </c:pt>
                <c:pt idx="11">
                  <c:v>9500</c:v>
                </c:pt>
                <c:pt idx="12">
                  <c:v>1000</c:v>
                </c:pt>
                <c:pt idx="13">
                  <c:v>126762</c:v>
                </c:pt>
                <c:pt idx="14">
                  <c:v>289900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66-4994-8467-6F177C2EA2A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15 - POLITICHE DEL LAVORO  E FORMAZIONE PROF</c:v>
                </c:pt>
                <c:pt idx="13">
                  <c:v>20 – FONDI E ACCANTONAMENTI</c:v>
                </c:pt>
                <c:pt idx="14">
                  <c:v>50 – DEBITO PUBBLICO</c:v>
                </c:pt>
              </c:strCache>
            </c:strRef>
          </c:cat>
          <c:val>
            <c:numRef>
              <c:f>Foglio1!$D$2:$D$16</c:f>
              <c:numCache>
                <c:formatCode>General</c:formatCode>
                <c:ptCount val="15"/>
                <c:pt idx="0">
                  <c:v>1140878</c:v>
                </c:pt>
                <c:pt idx="1">
                  <c:v>164400</c:v>
                </c:pt>
                <c:pt idx="2">
                  <c:v>1919900</c:v>
                </c:pt>
                <c:pt idx="3">
                  <c:v>22600</c:v>
                </c:pt>
                <c:pt idx="4">
                  <c:v>1039000</c:v>
                </c:pt>
                <c:pt idx="5">
                  <c:v>9000</c:v>
                </c:pt>
                <c:pt idx="6">
                  <c:v>1000</c:v>
                </c:pt>
                <c:pt idx="7">
                  <c:v>660000</c:v>
                </c:pt>
                <c:pt idx="8">
                  <c:v>693560</c:v>
                </c:pt>
                <c:pt idx="9">
                  <c:v>5000</c:v>
                </c:pt>
                <c:pt idx="10">
                  <c:v>304900</c:v>
                </c:pt>
                <c:pt idx="11">
                  <c:v>9500</c:v>
                </c:pt>
                <c:pt idx="12">
                  <c:v>1000</c:v>
                </c:pt>
                <c:pt idx="13">
                  <c:v>130862</c:v>
                </c:pt>
                <c:pt idx="14">
                  <c:v>289600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66-4994-8467-6F177C2EA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5496"/>
        <c:axId val="114715888"/>
      </c:barChart>
      <c:catAx>
        <c:axId val="11471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888"/>
        <c:crosses val="autoZero"/>
        <c:auto val="1"/>
        <c:lblAlgn val="ctr"/>
        <c:lblOffset val="100"/>
        <c:noMultiLvlLbl val="0"/>
      </c:catAx>
      <c:valAx>
        <c:axId val="11471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1550778</c:v>
                </c:pt>
                <c:pt idx="3">
                  <c:v>370660</c:v>
                </c:pt>
                <c:pt idx="4">
                  <c:v>92500</c:v>
                </c:pt>
                <c:pt idx="5">
                  <c:v>7000</c:v>
                </c:pt>
                <c:pt idx="6">
                  <c:v>176062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65-4332-958F-91FC487AC2B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Foglio1!$C$2:$C$8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1531978</c:v>
                </c:pt>
                <c:pt idx="3">
                  <c:v>382560</c:v>
                </c:pt>
                <c:pt idx="4">
                  <c:v>84500</c:v>
                </c:pt>
                <c:pt idx="5">
                  <c:v>7000</c:v>
                </c:pt>
                <c:pt idx="6">
                  <c:v>177262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65-4332-958F-91FC487AC2B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Foglio1!$D$2:$D$8</c:f>
              <c:numCache>
                <c:formatCode>General</c:formatCode>
                <c:ptCount val="7"/>
                <c:pt idx="0">
                  <c:v>723250</c:v>
                </c:pt>
                <c:pt idx="1">
                  <c:v>52250</c:v>
                </c:pt>
                <c:pt idx="2">
                  <c:v>1543178</c:v>
                </c:pt>
                <c:pt idx="3">
                  <c:v>382560</c:v>
                </c:pt>
                <c:pt idx="4">
                  <c:v>75700</c:v>
                </c:pt>
                <c:pt idx="5">
                  <c:v>7000</c:v>
                </c:pt>
                <c:pt idx="6">
                  <c:v>181362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65-4332-958F-91FC487AC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6672"/>
        <c:axId val="114717064"/>
      </c:barChart>
      <c:catAx>
        <c:axId val="11471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7064"/>
        <c:crosses val="autoZero"/>
        <c:auto val="1"/>
        <c:lblAlgn val="ctr"/>
        <c:lblOffset val="100"/>
        <c:noMultiLvlLbl val="0"/>
      </c:catAx>
      <c:valAx>
        <c:axId val="114717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1-09T17:30:06.888" idx="1">
    <p:pos x="5645" y="2765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27AB-58CB-40B0-BDB4-22AD44AFB2E3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32C5-DBEF-45A2-A26D-CCD830BA21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F32C5-DBEF-45A2-A26D-CCD830BA21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30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3A72-2B9F-4636-9DA4-C31A5A5A56C8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41A6-70F9-442F-B1F3-5BE7E15D2479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1B6F-AE88-4F3E-8838-FF1B2610E698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A273-1686-4DD6-A206-2B3410D2B0A6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A33424-3369-4676-99D2-9C07E1EC015D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EE34-4B53-469D-A6D1-D3B32A5720ED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38E-97D8-4223-A8F7-0F7ADD66B690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FD7C-5217-41D7-8457-9F813661DE40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6994-2D59-46A3-BBDA-9AB1261E8D39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33D-1130-4B91-BDE3-A039053ADC95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D3C-2307-490C-9668-D1C0757BC379}" type="datetime1">
              <a:rPr lang="en-US" smtClean="0"/>
              <a:t>1/11/2021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06AFFA-C1B8-4E1E-B559-67EBB4FF001A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BILANCIO SEMPLIFICATO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 err="1"/>
              <a:t>CComune</a:t>
            </a:r>
            <a:r>
              <a:rPr lang="it-IT" sz="4000" dirty="0"/>
              <a:t> di Condove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2" descr="Logos">
            <a:extLst>
              <a:ext uri="{FF2B5EF4-FFF2-40B4-BE49-F238E27FC236}">
                <a16:creationId xmlns:a16="http://schemas.microsoft.com/office/drawing/2014/main" id="{6D27EF5B-3209-4ED7-A5F6-017BE505A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9" y="4468031"/>
            <a:ext cx="7429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33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ENTRATE CORRENTI PER TIPOLOGIA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718242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8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2021-2023:</a:t>
            </a:r>
            <a:br>
              <a:rPr lang="it-IT" sz="2800" dirty="0"/>
            </a:br>
            <a:r>
              <a:rPr lang="it-IT" sz="2800" dirty="0"/>
              <a:t>SPESE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416551"/>
              </p:ext>
            </p:extLst>
          </p:nvPr>
        </p:nvGraphicFramePr>
        <p:xfrm>
          <a:off x="1066800" y="2187777"/>
          <a:ext cx="10058400" cy="3084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2. 972.500,00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2.958.800,00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2.963.300,00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SPESE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155.000,00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112.000,00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3.212.000,00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RIMBORSO PRESTITI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197.300,00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205.400,00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213.900,00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3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03938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231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2021-2023:</a:t>
            </a:r>
            <a:br>
              <a:rPr lang="it-IT" sz="2800" dirty="0"/>
            </a:br>
            <a:r>
              <a:rPr lang="it-IT" sz="2800" dirty="0"/>
              <a:t>SPESE PER MISSIONI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152561"/>
              </p:ext>
            </p:extLst>
          </p:nvPr>
        </p:nvGraphicFramePr>
        <p:xfrm>
          <a:off x="1191032" y="1377104"/>
          <a:ext cx="9816032" cy="4805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 – SERVIZI ISTITUZIONALI, GENERALI E DI GESTIONE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1.201.478,00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1.145.078,00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1.140.878,00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3 – 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164.400,00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4 – ISTRUZIONE E DIRITTO ALLO 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206.400,00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209.900,00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1.919.900,00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5 – TUTELA</a:t>
                      </a:r>
                      <a:r>
                        <a:rPr lang="it-IT" sz="1200" baseline="0" dirty="0"/>
                        <a:t> E VALORIZZAZIONE DEI BENI E DELLE ATTIVITA’ CULTURALI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23.100,00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22.600,00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22.600,00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6 – POLITICHE</a:t>
                      </a:r>
                      <a:r>
                        <a:rPr lang="it-IT" sz="1200" baseline="0" dirty="0"/>
                        <a:t> GIOVANILI, SPORT E TEMPO LIBERO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1.039.000,00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7</a:t>
                      </a:r>
                      <a:r>
                        <a:rPr lang="it-IT" sz="1200" baseline="0" dirty="0"/>
                        <a:t> – TURISMO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8 – ASSETTO DEL TERRITORIO</a:t>
                      </a:r>
                      <a:r>
                        <a:rPr lang="it-IT" sz="1200" baseline="0" dirty="0"/>
                        <a:t> ED EDILIZIA ABITATIVA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912">
                <a:tc>
                  <a:txBody>
                    <a:bodyPr/>
                    <a:lstStyle/>
                    <a:p>
                      <a:r>
                        <a:rPr lang="it-IT" sz="1200" dirty="0"/>
                        <a:t>9 – SVILUPPO</a:t>
                      </a:r>
                      <a:r>
                        <a:rPr lang="it-IT" sz="1200" baseline="0" dirty="0"/>
                        <a:t> SOSTENIBILE E TUTELA DEL TERRITIORIO E DELL’AMBIENTE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656.500,00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660.000,00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660.000,00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10 – TRASPORTI E DIRITTO ALLA MOBILITA’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267.560,00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293.560,00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693.560,00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  <a:r>
                        <a:rPr lang="it-IT" sz="1200" baseline="0" dirty="0"/>
                        <a:t> – SOCCORSO CIVILE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12 – DIRITTI</a:t>
                      </a:r>
                      <a:r>
                        <a:rPr lang="it-IT" sz="1200" baseline="0" dirty="0"/>
                        <a:t> SOCIALI, POLITICHE SOCIALI E FAMIGLIA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322.500,00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304.900,00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14 – SVILUPPO ECONOMICO E COMPETITIVITA’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20 – FONDI E ACCANTONAMENTI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125.562,00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126.762,00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130.862,00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50 – 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289.900,00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290.600,00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73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 PER MISSIONE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232226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94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2021-2023:</a:t>
            </a:r>
            <a:br>
              <a:rPr lang="it-IT" sz="2800" dirty="0"/>
            </a:br>
            <a:r>
              <a:rPr lang="it-IT" sz="2800" dirty="0"/>
              <a:t>SPESA CORRENTE PER MACROAGGREGATI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410062"/>
              </p:ext>
            </p:extLst>
          </p:nvPr>
        </p:nvGraphicFramePr>
        <p:xfrm>
          <a:off x="1069848" y="1587415"/>
          <a:ext cx="10058400" cy="484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705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REDDITI DA LAVORO DIPENDENTE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723.250,00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723.250,00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723.250,00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baseline="0" dirty="0"/>
                        <a:t>IMPOSTE E TASSE A CARICO DELL’ENTE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52.250,00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52.250,00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52.250,00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ACQUISTO DI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1.550.778,00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1.531.978,00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1.543.178,00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TRASFERIMENTI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370.660,00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382.560,00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382.560,00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INTERESSI PASSIVI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92.500,00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84.500,00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75.700,00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RIMBORSI E POSTE CORRETTIVE DELLE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7.000,00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7.000,00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ALTRE SPESE CORRENTI (di cui FCDE 103.000,00  premi assicurativi ecc.)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176.062,00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177.262,00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181.362,00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17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67D10-2350-4D9F-BA8A-4A62EFD8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SPESA CORRENTE PER MACROAGGREGATI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193950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57D1FB-16E1-40B5-8F88-3A40984A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26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47009"/>
          </a:xfrm>
        </p:spPr>
        <p:txBody>
          <a:bodyPr>
            <a:normAutofit/>
          </a:bodyPr>
          <a:lstStyle/>
          <a:p>
            <a:pPr algn="ctr"/>
            <a:r>
              <a:rPr lang="it-IT" sz="4000" dirty="0"/>
              <a:t>PIANO INVESTIMENTI 2021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3598164"/>
              </p:ext>
            </p:extLst>
          </p:nvPr>
        </p:nvGraphicFramePr>
        <p:xfrm>
          <a:off x="409575" y="1231641"/>
          <a:ext cx="10023348" cy="457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4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1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PROGETTI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 TOTALE PREVISIONE 2021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Manutenzione impianti sportivi ricreativi e montani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6.000,00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0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Messa in sicurezza edifici pubblici  - strade – efficientamento energetico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100.000,00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Manutenzione straordinaria fabbricati vari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15.000,00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Acquisto e manutenzione attrezzature informatiche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2.000,00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37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Manutenzione straordinaria cimiteri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10.000,00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Interventi di manutenzione straordinaria agli enti di Culto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3.000,00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Interventi di manutenzione straordinaria del territorio a Consorzi Montani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19.000,00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TOTALE SPESA IN CONTO CAPITALE ANNO 2021</a:t>
                      </a:r>
                    </a:p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155.000,00</a:t>
                      </a:r>
                    </a:p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1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SI DIVIDE IN: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PREVENTIVO:</a:t>
            </a:r>
          </a:p>
          <a:p>
            <a:pPr marL="0" indent="0">
              <a:buNone/>
            </a:pPr>
            <a:r>
              <a:rPr lang="it-IT" sz="3600" dirty="0"/>
              <a:t>Bilancio di previsione triennale. Da approvare entro il 31 dicembre dell’anno precedente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CONSUNTIVO:</a:t>
            </a:r>
          </a:p>
          <a:p>
            <a:pPr marL="0" indent="0">
              <a:buNone/>
            </a:pPr>
            <a:r>
              <a:rPr lang="it-IT" sz="3600" dirty="0"/>
              <a:t>Dati certi di quanto realmente realizzato. Da approvare entro il 30 aprile dell’anno successivo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il BILANCIO?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Determina le entrate e le spese del Comune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PREVENTIVO</a:t>
            </a:r>
            <a:r>
              <a:rPr lang="it-IT" sz="3200" dirty="0"/>
              <a:t> è il documento con il quale si prevede quali entrate e quali spese il Comune intende effettuare nei tre anni successivi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CONSUNTIVO</a:t>
            </a:r>
            <a:r>
              <a:rPr lang="it-IT" sz="3200" dirty="0"/>
              <a:t> è il documento con il quale il Comune rende conto ai cittadini come sono stati utilizzati i fondi pubblici derivanti dalle entrate.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entrate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/>
              <a:t>Tributarie</a:t>
            </a:r>
            <a:r>
              <a:rPr lang="it-IT" sz="2800" dirty="0"/>
              <a:t>: le principali sono IMU, TASI, TARI, addizionale IRPEF</a:t>
            </a:r>
          </a:p>
          <a:p>
            <a:r>
              <a:rPr lang="it-IT" sz="2800" b="1" dirty="0"/>
              <a:t>Da Trasferimenti</a:t>
            </a:r>
            <a:r>
              <a:rPr lang="it-IT" sz="2800" dirty="0"/>
              <a:t>: Stato, Città Metropolitana, Regione</a:t>
            </a:r>
          </a:p>
          <a:p>
            <a:r>
              <a:rPr lang="it-IT" sz="2800" b="1" dirty="0"/>
              <a:t>Extratributarie</a:t>
            </a:r>
            <a:r>
              <a:rPr lang="it-IT" sz="2800" dirty="0"/>
              <a:t>: le più importanti derivano da proventi delle concessioni cimiteriali, sanzioni del codice della strada, trasporto scolastico, fitti di immobili e palestre comunali ecc. </a:t>
            </a:r>
          </a:p>
          <a:p>
            <a:r>
              <a:rPr lang="it-IT" sz="2800" b="1" dirty="0"/>
              <a:t>Alienazioni, contributo agli investimenti da parte di amministrazioni pubbliche (</a:t>
            </a:r>
            <a:r>
              <a:rPr lang="it-IT" sz="2800" dirty="0"/>
              <a:t>es. contributo statale per la riqualificazione della scuola media</a:t>
            </a:r>
            <a:r>
              <a:rPr lang="it-IT" sz="2800" b="1" dirty="0"/>
              <a:t>), permessi a costruire </a:t>
            </a:r>
            <a:r>
              <a:rPr lang="it-IT" sz="2800" dirty="0"/>
              <a:t>e eventuali </a:t>
            </a:r>
            <a:r>
              <a:rPr lang="it-IT" sz="2800" b="1" dirty="0"/>
              <a:t>accensioni di prestiti.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spese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Spese correnti: necessarie per la gestione dei servizi e il funzionamento dell’ente</a:t>
            </a:r>
          </a:p>
          <a:p>
            <a:r>
              <a:rPr lang="it-IT" sz="4000" dirty="0"/>
              <a:t>Spese in conto capitale: destinate agli investimenti</a:t>
            </a:r>
          </a:p>
          <a:p>
            <a:r>
              <a:rPr lang="it-IT" sz="4000" dirty="0"/>
              <a:t>Spese per rimborso prestiti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BILANCIO DI PREVISIONE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latin typeface="+mj-lt"/>
              </a:rPr>
              <a:t>TRIENNIO 2021 - 2023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2021-2023:</a:t>
            </a:r>
            <a:br>
              <a:rPr lang="it-IT" sz="2800" dirty="0"/>
            </a:br>
            <a:r>
              <a:rPr lang="it-IT" sz="2800" dirty="0"/>
              <a:t>ENTRATE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253891"/>
              </p:ext>
            </p:extLst>
          </p:nvPr>
        </p:nvGraphicFramePr>
        <p:xfrm>
          <a:off x="1069848" y="1587414"/>
          <a:ext cx="10058400" cy="4425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ENTRATE TRIBUTARIE, CONTRIBUTIVE E PEREQUATIVE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2.393.050,00 </a:t>
                      </a:r>
                    </a:p>
                    <a:p>
                      <a:pPr algn="ctr"/>
                      <a:r>
                        <a:rPr lang="it-IT" sz="1600" dirty="0"/>
                        <a:t>Nuova Imu 1.025.000,00</a:t>
                      </a:r>
                    </a:p>
                    <a:p>
                      <a:pPr algn="ctr"/>
                      <a:r>
                        <a:rPr lang="it-IT" sz="1600" dirty="0"/>
                        <a:t>Tari 591.500,00 addizionale IRPEF 260.000,00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2. 429.500,00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2.443.500,00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TRASFERIMENTI CORRENTI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247.500,00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236.900,00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237.900,00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3</a:t>
                      </a:r>
                    </a:p>
                    <a:p>
                      <a:r>
                        <a:rPr lang="it-IT" sz="1400" dirty="0"/>
                        <a:t>ENTRATE EXTRATRIBUTARIE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513.800,00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497.800,00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497.800,00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ENTRATE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170.000,00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112.000,00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3.212.000,00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9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ENTRATE</a:t>
            </a:r>
          </a:p>
        </p:txBody>
      </p:sp>
      <p:graphicFrame>
        <p:nvGraphicFramePr>
          <p:cNvPr id="13" name="Segnaposto contenut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10626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254939692"/>
              </p:ext>
            </p:extLst>
          </p:nvPr>
        </p:nvGraphicFramePr>
        <p:xfrm>
          <a:off x="8372743" y="2423160"/>
          <a:ext cx="3819257" cy="3746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202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138424"/>
              </p:ext>
            </p:extLst>
          </p:nvPr>
        </p:nvGraphicFramePr>
        <p:xfrm>
          <a:off x="1069848" y="1287624"/>
          <a:ext cx="10058400" cy="556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CORRENTI DI NATURA TRIBUTARIA, CONTRIBUTIVA E PEREQUATIVA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IMPOSTE, TASSE E PROVENTI ASSIMILATI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1.973.050,00</a:t>
                      </a:r>
                    </a:p>
                    <a:p>
                      <a:pPr algn="ctr"/>
                      <a:r>
                        <a:rPr lang="it-IT" sz="1000" dirty="0"/>
                        <a:t>Di cui </a:t>
                      </a:r>
                      <a:r>
                        <a:rPr lang="it-IT" sz="1000" dirty="0" err="1"/>
                        <a:t>Imu</a:t>
                      </a:r>
                      <a:r>
                        <a:rPr lang="it-IT" sz="1000" dirty="0"/>
                        <a:t> / Tasi 1.023.000,00</a:t>
                      </a:r>
                    </a:p>
                    <a:p>
                      <a:pPr algn="ctr"/>
                      <a:r>
                        <a:rPr lang="it-IT" sz="1000" dirty="0"/>
                        <a:t>Tari 605.000,00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1.997.500,00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2.008.500,00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FONDI PEREQUATIVI DA AMMINISTRAZIONI</a:t>
                      </a:r>
                      <a:r>
                        <a:rPr lang="it-IT" sz="1000" baseline="0" dirty="0"/>
                        <a:t> CENTRALI (fondo </a:t>
                      </a:r>
                      <a:r>
                        <a:rPr lang="it-IT" sz="1000" baseline="0" dirty="0" err="1"/>
                        <a:t>solidarierà</a:t>
                      </a:r>
                      <a:r>
                        <a:rPr lang="it-IT" sz="1000" baseline="0" dirty="0"/>
                        <a:t>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420.000,00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432.000,00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432.000,00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TRASFERIMENTI CORRENTI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DA AMMINISTRAZIONI PUBBLICHE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247.500,00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236.900,00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237.900,00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886">
                <a:tc>
                  <a:txBody>
                    <a:bodyPr/>
                    <a:lstStyle/>
                    <a:p>
                      <a:r>
                        <a:rPr lang="it-IT" sz="1000" dirty="0"/>
                        <a:t>DA ISTITUZIONI SOCIALI 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EXTRATRIBUTARIE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VENDITA DI BENI</a:t>
                      </a:r>
                      <a:r>
                        <a:rPr lang="it-IT" sz="1000" baseline="0" dirty="0"/>
                        <a:t> E SERVIZI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485.800,00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460.800,00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460.800,00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ATTIVITA’ DI CONTROLLO E REPRESSIONE DELLE IRREGOLARITA’ E DEGLI ILLECITI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65.000,00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55.000,00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55.000,00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INTERESSI ATTIVI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ALTRE ENTRATE DA REDDITI DA CAPITALE (distribuzione riserve </a:t>
                      </a:r>
                      <a:r>
                        <a:rPr lang="it-IT" sz="1000" dirty="0" err="1"/>
                        <a:t>Acsel</a:t>
                      </a:r>
                      <a:r>
                        <a:rPr lang="it-IT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RIMBORSI E ALTRE ENTRATE</a:t>
                      </a:r>
                      <a:r>
                        <a:rPr lang="it-IT" sz="1000" baseline="0" dirty="0"/>
                        <a:t> CORRENTI ( gestione associata scuola media)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28.000,00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37.000,00</a:t>
                      </a:r>
                    </a:p>
                    <a:p>
                      <a:pPr algn="ctr"/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2021-2023:</a:t>
            </a:r>
            <a:br>
              <a:rPr lang="it-IT" sz="2800" dirty="0"/>
            </a:br>
            <a:r>
              <a:rPr lang="it-IT" sz="2800" dirty="0"/>
              <a:t>ENTRATE CORRENTI PER TIPOLOGIA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93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818</TotalTime>
  <Words>780</Words>
  <Application>Microsoft Office PowerPoint</Application>
  <PresentationFormat>Widescreen</PresentationFormat>
  <Paragraphs>246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Verdana</vt:lpstr>
      <vt:lpstr>Wingdings</vt:lpstr>
      <vt:lpstr>Legno</vt:lpstr>
      <vt:lpstr>BILANCIO SEMPLIFICATO</vt:lpstr>
      <vt:lpstr>IL BILANCIO SI DIVIDE IN:</vt:lpstr>
      <vt:lpstr>Cos’è il BILANCIO?</vt:lpstr>
      <vt:lpstr>Come sono suddivise le entrate del Comune?</vt:lpstr>
      <vt:lpstr>Come sono suddivise le spese del Comune?</vt:lpstr>
      <vt:lpstr>BILANCIO DI PREVISIONE</vt:lpstr>
      <vt:lpstr>BILANCIO PREVENTIVO 2021-2023: ENTRATE</vt:lpstr>
      <vt:lpstr>ENTRATE</vt:lpstr>
      <vt:lpstr>BILANCIO PREVENTIVO 2021-2023: ENTRATE CORRENTI PER TIPOLOGIA</vt:lpstr>
      <vt:lpstr>ENTRATE CORRENTI PER TIPOLOGIA</vt:lpstr>
      <vt:lpstr>BILANCIO PREVENTIVO 2021-2023: SPESE</vt:lpstr>
      <vt:lpstr>SPESE</vt:lpstr>
      <vt:lpstr>BILANCIO PREVENTIVO 2021-2023: SPESE PER MISSIONI</vt:lpstr>
      <vt:lpstr>SPESE PER MISSIONE</vt:lpstr>
      <vt:lpstr>BILANCIO PREVENTIVO 2021-2023: SPESA CORRENTE PER MACROAGGREGATI</vt:lpstr>
      <vt:lpstr>SPESA CORRENTE PER MACROAGGREGATI</vt:lpstr>
      <vt:lpstr>PIANO INVESTIMENTI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SEMPLIFICATO</dc:title>
  <dc:creator>Sergio Bongiovanni</dc:creator>
  <cp:lastModifiedBy>Lorena Rocci</cp:lastModifiedBy>
  <cp:revision>80</cp:revision>
  <dcterms:created xsi:type="dcterms:W3CDTF">2018-12-10T14:24:16Z</dcterms:created>
  <dcterms:modified xsi:type="dcterms:W3CDTF">2021-01-11T16:15:12Z</dcterms:modified>
</cp:coreProperties>
</file>