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8" r:id="rId10"/>
    <p:sldId id="279" r:id="rId11"/>
    <p:sldId id="263" r:id="rId12"/>
    <p:sldId id="264" r:id="rId13"/>
    <p:sldId id="265" r:id="rId14"/>
    <p:sldId id="266" r:id="rId15"/>
    <p:sldId id="267" r:id="rId16"/>
    <p:sldId id="275" r:id="rId17"/>
    <p:sldId id="280" r:id="rId18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a Rocci" initials="LR" lastIdx="1" clrIdx="0">
    <p:extLst>
      <p:ext uri="{19B8F6BF-5375-455C-9EA6-DF929625EA0E}">
        <p15:presenceInfo xmlns:p15="http://schemas.microsoft.com/office/powerpoint/2012/main" userId="S-1-5-21-2949802102-1295161926-3639253294-11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2023-2025</a:t>
            </a:r>
          </a:p>
          <a:p>
            <a:pPr>
              <a:defRPr/>
            </a:pPr>
            <a:r>
              <a:rPr lang="it-IT" dirty="0"/>
              <a:t>ENTRATE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2457750</c:v>
                </c:pt>
                <c:pt idx="1">
                  <c:v>276523.7</c:v>
                </c:pt>
                <c:pt idx="2">
                  <c:v>609600</c:v>
                </c:pt>
                <c:pt idx="3">
                  <c:v>132000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D-41A5-AA0D-34917F98AE0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2479562</c:v>
                </c:pt>
                <c:pt idx="1">
                  <c:v>248394.76</c:v>
                </c:pt>
                <c:pt idx="2">
                  <c:v>642600</c:v>
                </c:pt>
                <c:pt idx="3">
                  <c:v>597000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D-41A5-AA0D-34917F98AE0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2499575</c:v>
                </c:pt>
                <c:pt idx="1">
                  <c:v>248394.76</c:v>
                </c:pt>
                <c:pt idx="2">
                  <c:v>652600</c:v>
                </c:pt>
                <c:pt idx="3">
                  <c:v>8307000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4D-41A5-AA0D-34917F98AE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495624"/>
        <c:axId val="94454976"/>
      </c:barChart>
      <c:catAx>
        <c:axId val="132495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454976"/>
        <c:crosses val="autoZero"/>
        <c:auto val="1"/>
        <c:lblAlgn val="ctr"/>
        <c:lblOffset val="100"/>
        <c:noMultiLvlLbl val="0"/>
      </c:catAx>
      <c:valAx>
        <c:axId val="9445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495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DETTAGLIO ENTRATE TRIBUTARIE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IMU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Foglio1!$B$2</c:f>
              <c:numCache>
                <c:formatCode>#,##0.00</c:formatCode>
                <c:ptCount val="1"/>
                <c:pt idx="0">
                  <c:v>1050000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7A-4665-9699-FE855E947EA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TARI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Foglio1!$C$2</c:f>
              <c:numCache>
                <c:formatCode>General</c:formatCode>
                <c:ptCount val="1"/>
                <c:pt idx="0">
                  <c:v>662145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7A-4665-9699-FE855E947EA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ADDIZIONALE IRPEF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Foglio1!$D$2</c:f>
              <c:numCache>
                <c:formatCode>General</c:formatCode>
                <c:ptCount val="1"/>
                <c:pt idx="0">
                  <c:v>305000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7A-4665-9699-FE855E947EA1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Altre Entrate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Foglio1!$E$2</c:f>
              <c:numCache>
                <c:formatCode>General</c:formatCode>
                <c:ptCount val="1"/>
                <c:pt idx="0">
                  <c:v>440505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7A-4665-9699-FE855E947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924952"/>
        <c:axId val="132012888"/>
      </c:barChart>
      <c:catAx>
        <c:axId val="129924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012888"/>
        <c:crosses val="autoZero"/>
        <c:auto val="1"/>
        <c:lblAlgn val="ctr"/>
        <c:lblOffset val="100"/>
        <c:noMultiLvlLbl val="0"/>
      </c:catAx>
      <c:valAx>
        <c:axId val="132012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924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2023</a:t>
            </a:r>
            <a:r>
              <a:rPr lang="it-IT" baseline="0" dirty="0"/>
              <a:t> – 2025</a:t>
            </a:r>
          </a:p>
          <a:p>
            <a:pPr>
              <a:defRPr/>
            </a:pPr>
            <a:r>
              <a:rPr lang="it-IT" baseline="0" dirty="0"/>
              <a:t>ENTRATE CORRENTI PER TIPOLOGIA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(Foglio1!$B$2:$B$4,Foglio1!$B$6:$B$10)</c:f>
              <c:numCache>
                <c:formatCode>General</c:formatCode>
                <c:ptCount val="8"/>
                <c:pt idx="0">
                  <c:v>2029645</c:v>
                </c:pt>
                <c:pt idx="1">
                  <c:v>428105</c:v>
                </c:pt>
                <c:pt idx="2">
                  <c:v>276523.7</c:v>
                </c:pt>
                <c:pt idx="3">
                  <c:v>452900</c:v>
                </c:pt>
                <c:pt idx="4">
                  <c:v>72600</c:v>
                </c:pt>
                <c:pt idx="5">
                  <c:v>100</c:v>
                </c:pt>
                <c:pt idx="6">
                  <c:v>10000</c:v>
                </c:pt>
                <c:pt idx="7">
                  <c:v>74000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F7B-4F57-9C96-6F30DE96A4D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(Foglio1!$C$2:$C$4,Foglio1!$C$6:$C$10)</c:f>
              <c:numCache>
                <c:formatCode>General</c:formatCode>
                <c:ptCount val="8"/>
                <c:pt idx="0">
                  <c:v>2047607</c:v>
                </c:pt>
                <c:pt idx="1">
                  <c:v>431955</c:v>
                </c:pt>
                <c:pt idx="2">
                  <c:v>248394.76</c:v>
                </c:pt>
                <c:pt idx="3">
                  <c:v>456900</c:v>
                </c:pt>
                <c:pt idx="4">
                  <c:v>101600</c:v>
                </c:pt>
                <c:pt idx="5">
                  <c:v>100</c:v>
                </c:pt>
                <c:pt idx="6">
                  <c:v>10000</c:v>
                </c:pt>
                <c:pt idx="7">
                  <c:v>74000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EF7B-4F57-9C96-6F30DE96A4D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(Foglio1!$D$2:$D$4,Foglio1!$D$6:$D$10)</c:f>
              <c:numCache>
                <c:formatCode>General</c:formatCode>
                <c:ptCount val="8"/>
                <c:pt idx="0">
                  <c:v>2063853</c:v>
                </c:pt>
                <c:pt idx="1">
                  <c:v>435722</c:v>
                </c:pt>
                <c:pt idx="2">
                  <c:v>248394.76</c:v>
                </c:pt>
                <c:pt idx="3">
                  <c:v>461900</c:v>
                </c:pt>
                <c:pt idx="4">
                  <c:v>106600</c:v>
                </c:pt>
                <c:pt idx="5">
                  <c:v>100</c:v>
                </c:pt>
                <c:pt idx="6">
                  <c:v>10000</c:v>
                </c:pt>
                <c:pt idx="7">
                  <c:v>74000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EF7B-4F57-9C96-6F30DE96A4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900128"/>
        <c:axId val="132235208"/>
      </c:barChart>
      <c:catAx>
        <c:axId val="23590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235208"/>
        <c:crosses val="autoZero"/>
        <c:auto val="1"/>
        <c:lblAlgn val="ctr"/>
        <c:lblOffset val="100"/>
        <c:noMultiLvlLbl val="0"/>
      </c:catAx>
      <c:valAx>
        <c:axId val="132235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590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592085757492233"/>
          <c:y val="0.93615084641933988"/>
          <c:w val="0.2557267262122036"/>
          <c:h val="4.86688879260111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</a:t>
            </a:r>
            <a:r>
              <a:rPr lang="it-IT" baseline="0" dirty="0"/>
              <a:t> PREVENTIVO 2023-2025</a:t>
            </a:r>
          </a:p>
          <a:p>
            <a:pPr>
              <a:defRPr/>
            </a:pPr>
            <a:r>
              <a:rPr lang="it-IT" baseline="0" dirty="0"/>
              <a:t>SPESE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3133973</c:v>
                </c:pt>
                <c:pt idx="1">
                  <c:v>313000</c:v>
                </c:pt>
                <c:pt idx="2">
                  <c:v>213900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1-43CC-8741-FC4FD4549E3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3141856</c:v>
                </c:pt>
                <c:pt idx="1">
                  <c:v>603000</c:v>
                </c:pt>
                <c:pt idx="2">
                  <c:v>222700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D1-43CC-8741-FC4FD4549E38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3162569</c:v>
                </c:pt>
                <c:pt idx="1">
                  <c:v>8313000</c:v>
                </c:pt>
                <c:pt idx="2">
                  <c:v>232000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D1-43CC-8741-FC4FD4549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4320"/>
        <c:axId val="114714712"/>
      </c:barChart>
      <c:catAx>
        <c:axId val="11471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712"/>
        <c:crosses val="autoZero"/>
        <c:auto val="1"/>
        <c:lblAlgn val="ctr"/>
        <c:lblOffset val="100"/>
        <c:noMultiLvlLbl val="0"/>
      </c:catAx>
      <c:valAx>
        <c:axId val="11471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2023-2025</a:t>
            </a:r>
          </a:p>
          <a:p>
            <a:pPr>
              <a:defRPr/>
            </a:pPr>
            <a:r>
              <a:rPr lang="it-IT" dirty="0"/>
              <a:t>SPESE PER MISSIONI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Foglio1!$B$2:$B$16</c:f>
              <c:numCache>
                <c:formatCode>General</c:formatCode>
                <c:ptCount val="15"/>
                <c:pt idx="0">
                  <c:v>1189138</c:v>
                </c:pt>
                <c:pt idx="1">
                  <c:v>164200</c:v>
                </c:pt>
                <c:pt idx="2">
                  <c:v>201800</c:v>
                </c:pt>
                <c:pt idx="3">
                  <c:v>23100</c:v>
                </c:pt>
                <c:pt idx="4">
                  <c:v>36100</c:v>
                </c:pt>
                <c:pt idx="5">
                  <c:v>9600</c:v>
                </c:pt>
                <c:pt idx="6">
                  <c:v>1000</c:v>
                </c:pt>
                <c:pt idx="7">
                  <c:v>707645</c:v>
                </c:pt>
                <c:pt idx="8">
                  <c:v>684160</c:v>
                </c:pt>
                <c:pt idx="9">
                  <c:v>5000</c:v>
                </c:pt>
                <c:pt idx="10">
                  <c:v>385805</c:v>
                </c:pt>
                <c:pt idx="11">
                  <c:v>6500</c:v>
                </c:pt>
                <c:pt idx="12">
                  <c:v>1000</c:v>
                </c:pt>
                <c:pt idx="13">
                  <c:v>12125.7</c:v>
                </c:pt>
                <c:pt idx="14">
                  <c:v>289700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6-4994-8467-6F177C2EA2A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Foglio1!$C$2:$C$16</c:f>
              <c:numCache>
                <c:formatCode>General</c:formatCode>
                <c:ptCount val="15"/>
                <c:pt idx="0">
                  <c:v>1185239</c:v>
                </c:pt>
                <c:pt idx="1">
                  <c:v>164200</c:v>
                </c:pt>
                <c:pt idx="2">
                  <c:v>191800</c:v>
                </c:pt>
                <c:pt idx="3">
                  <c:v>23100</c:v>
                </c:pt>
                <c:pt idx="4">
                  <c:v>136100</c:v>
                </c:pt>
                <c:pt idx="5">
                  <c:v>9600</c:v>
                </c:pt>
                <c:pt idx="6">
                  <c:v>1000</c:v>
                </c:pt>
                <c:pt idx="7">
                  <c:v>697607</c:v>
                </c:pt>
                <c:pt idx="8">
                  <c:v>739160</c:v>
                </c:pt>
                <c:pt idx="9">
                  <c:v>5000</c:v>
                </c:pt>
                <c:pt idx="10">
                  <c:v>389205</c:v>
                </c:pt>
                <c:pt idx="11">
                  <c:v>6500</c:v>
                </c:pt>
                <c:pt idx="12">
                  <c:v>1000</c:v>
                </c:pt>
                <c:pt idx="13">
                  <c:v>128246.76</c:v>
                </c:pt>
                <c:pt idx="14">
                  <c:v>289800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66-4994-8467-6F177C2EA2A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Foglio1!$D$2:$D$16</c:f>
              <c:numCache>
                <c:formatCode>General</c:formatCode>
                <c:ptCount val="15"/>
                <c:pt idx="0">
                  <c:v>1335238</c:v>
                </c:pt>
                <c:pt idx="1">
                  <c:v>164200</c:v>
                </c:pt>
                <c:pt idx="2">
                  <c:v>5071800</c:v>
                </c:pt>
                <c:pt idx="3">
                  <c:v>23100</c:v>
                </c:pt>
                <c:pt idx="4">
                  <c:v>3036100</c:v>
                </c:pt>
                <c:pt idx="5">
                  <c:v>9600</c:v>
                </c:pt>
                <c:pt idx="6">
                  <c:v>1000</c:v>
                </c:pt>
                <c:pt idx="7">
                  <c:v>717853</c:v>
                </c:pt>
                <c:pt idx="8">
                  <c:v>519160</c:v>
                </c:pt>
                <c:pt idx="9">
                  <c:v>5000</c:v>
                </c:pt>
                <c:pt idx="10">
                  <c:v>392972</c:v>
                </c:pt>
                <c:pt idx="11">
                  <c:v>6500</c:v>
                </c:pt>
                <c:pt idx="12">
                  <c:v>1000</c:v>
                </c:pt>
                <c:pt idx="13">
                  <c:v>134346.76</c:v>
                </c:pt>
                <c:pt idx="14">
                  <c:v>289700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66-4994-8467-6F177C2EA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5496"/>
        <c:axId val="114715888"/>
      </c:barChart>
      <c:catAx>
        <c:axId val="11471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888"/>
        <c:crosses val="autoZero"/>
        <c:auto val="1"/>
        <c:lblAlgn val="ctr"/>
        <c:lblOffset val="100"/>
        <c:noMultiLvlLbl val="0"/>
      </c:catAx>
      <c:valAx>
        <c:axId val="11471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2023 – 2025</a:t>
            </a:r>
          </a:p>
          <a:p>
            <a:pPr>
              <a:defRPr/>
            </a:pPr>
            <a:r>
              <a:rPr lang="it-IT" dirty="0"/>
              <a:t>SPESA CORRENTE PER MACROAGGREGATI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1550778</c:v>
                </c:pt>
                <c:pt idx="3">
                  <c:v>370660</c:v>
                </c:pt>
                <c:pt idx="4">
                  <c:v>92500</c:v>
                </c:pt>
                <c:pt idx="5">
                  <c:v>7000</c:v>
                </c:pt>
                <c:pt idx="6">
                  <c:v>176062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65-4332-958F-91FC487AC2B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Foglio1!$C$2:$C$8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1531978</c:v>
                </c:pt>
                <c:pt idx="3">
                  <c:v>382560</c:v>
                </c:pt>
                <c:pt idx="4">
                  <c:v>84500</c:v>
                </c:pt>
                <c:pt idx="5">
                  <c:v>7000</c:v>
                </c:pt>
                <c:pt idx="6">
                  <c:v>177262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65-4332-958F-91FC487AC2B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Foglio1!$D$2:$D$8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1543178</c:v>
                </c:pt>
                <c:pt idx="3">
                  <c:v>382560</c:v>
                </c:pt>
                <c:pt idx="4">
                  <c:v>75700</c:v>
                </c:pt>
                <c:pt idx="5">
                  <c:v>7000</c:v>
                </c:pt>
                <c:pt idx="6">
                  <c:v>181362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65-4332-958F-91FC487AC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6672"/>
        <c:axId val="114717064"/>
      </c:barChart>
      <c:catAx>
        <c:axId val="11471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7064"/>
        <c:crosses val="autoZero"/>
        <c:auto val="1"/>
        <c:lblAlgn val="ctr"/>
        <c:lblOffset val="100"/>
        <c:noMultiLvlLbl val="0"/>
      </c:catAx>
      <c:valAx>
        <c:axId val="114717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11F27AB-58CB-40B0-BDB4-22AD44AFB2E3}" type="datetimeFigureOut">
              <a:rPr lang="it-IT" smtClean="0"/>
              <a:t>22/12/2022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4F32C5-DBEF-45A2-A26D-CCD830BA21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F32C5-DBEF-45A2-A26D-CCD830BA21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30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3A72-2B9F-4636-9DA4-C31A5A5A56C8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41A6-70F9-442F-B1F3-5BE7E15D2479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1B6F-AE88-4F3E-8838-FF1B2610E698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A273-1686-4DD6-A206-2B3410D2B0A6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A33424-3369-4676-99D2-9C07E1EC015D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EE34-4B53-469D-A6D1-D3B32A5720ED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38E-97D8-4223-A8F7-0F7ADD66B690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FD7C-5217-41D7-8457-9F813661DE40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6994-2D59-46A3-BBDA-9AB1261E8D39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33D-1130-4B91-BDE3-A039053ADC95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D3C-2307-490C-9668-D1C0757BC379}" type="datetime1">
              <a:rPr lang="en-US" smtClean="0"/>
              <a:t>12/22/2022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06AFFA-C1B8-4E1E-B559-67EBB4FF001A}" type="datetime1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BILANCIO SEMPLIFICATO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4000" dirty="0"/>
              <a:t>               </a:t>
            </a:r>
          </a:p>
          <a:p>
            <a:r>
              <a:rPr lang="it-IT" sz="4000" dirty="0"/>
              <a:t>        </a:t>
            </a:r>
            <a:r>
              <a:rPr lang="it-IT" sz="4000" b="1" dirty="0">
                <a:latin typeface="+mj-lt"/>
              </a:rPr>
              <a:t>Comune di Condove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9570009" y="4155311"/>
            <a:ext cx="1159723" cy="914400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  <p:pic>
        <p:nvPicPr>
          <p:cNvPr id="6" name="Picture 2" descr="Logos">
            <a:extLst>
              <a:ext uri="{FF2B5EF4-FFF2-40B4-BE49-F238E27FC236}">
                <a16:creationId xmlns:a16="http://schemas.microsoft.com/office/drawing/2014/main" id="{6D27EF5B-3209-4ED7-A5F6-017BE505A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" y="4468031"/>
            <a:ext cx="7429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33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ENTRATE CORRENTI PER TIPOLOGIA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28737"/>
              </p:ext>
            </p:extLst>
          </p:nvPr>
        </p:nvGraphicFramePr>
        <p:xfrm>
          <a:off x="866775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8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2023-2025:</a:t>
            </a:r>
            <a:br>
              <a:rPr lang="it-IT" sz="2800" dirty="0"/>
            </a:br>
            <a:r>
              <a:rPr lang="it-IT" sz="2800" dirty="0"/>
              <a:t>SPESE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105192"/>
              </p:ext>
            </p:extLst>
          </p:nvPr>
        </p:nvGraphicFramePr>
        <p:xfrm>
          <a:off x="1066800" y="2187777"/>
          <a:ext cx="10058400" cy="3084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3.133.973,00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3.141.856,00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3.162.569,00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SPESE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313.000,00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603.000,00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8.313.000,00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RIMBORSO PRESTITI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213.900,00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222.700,00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232.000,00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3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588905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231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2023-2025:</a:t>
            </a:r>
            <a:br>
              <a:rPr lang="it-IT" sz="2800" dirty="0"/>
            </a:br>
            <a:r>
              <a:rPr lang="it-IT" sz="2800" dirty="0"/>
              <a:t>SPESE PER MISSIONI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901091"/>
              </p:ext>
            </p:extLst>
          </p:nvPr>
        </p:nvGraphicFramePr>
        <p:xfrm>
          <a:off x="1191032" y="1377104"/>
          <a:ext cx="9816032" cy="5142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 – SERVIZI ISTITUZIONALI, GENERALI E DI GESTIONE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1.189.138,00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1.185.238,00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1.335.238,00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3 – 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164.200,00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164.200,00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164.200,00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4 – ISTRUZIONE E DIRITTO ALLO 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201.800,00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191.800,00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5.071.800,00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5 – TUTELA</a:t>
                      </a:r>
                      <a:r>
                        <a:rPr lang="it-IT" sz="1200" baseline="0" dirty="0"/>
                        <a:t> E VALORIZZAZIONE DEI BENI E DELLE ATTIVITA’ CULTURALI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23.100,00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23.100,00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23.100,00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6 – POLITICHE</a:t>
                      </a:r>
                      <a:r>
                        <a:rPr lang="it-IT" sz="1200" baseline="0" dirty="0"/>
                        <a:t> GIOVANILI, SPORT E TEMPO LIBERO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36.100,00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136.100,00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3.036.100,00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7</a:t>
                      </a:r>
                      <a:r>
                        <a:rPr lang="it-IT" sz="1200" baseline="0" dirty="0"/>
                        <a:t> – TURISMO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8 – ASSETTO DEL TERRITORIO</a:t>
                      </a:r>
                      <a:r>
                        <a:rPr lang="it-IT" sz="1200" baseline="0" dirty="0"/>
                        <a:t> ED EDILIZIA ABITATIVA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912">
                <a:tc>
                  <a:txBody>
                    <a:bodyPr/>
                    <a:lstStyle/>
                    <a:p>
                      <a:r>
                        <a:rPr lang="it-IT" sz="1200" dirty="0"/>
                        <a:t>9 – SVILUPPO</a:t>
                      </a:r>
                      <a:r>
                        <a:rPr lang="it-IT" sz="1200" baseline="0" dirty="0"/>
                        <a:t> SOSTENIBILE E TUTELA DEL TERRITIORIO E DELL’AMBIENTE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707.645,00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697.607,00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717.853,00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10 – TRASPORTI E DIRITTO ALLA MOBILITA’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684.160,00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739.160,00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519.160,00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  <a:r>
                        <a:rPr lang="it-IT" sz="1200" baseline="0" dirty="0"/>
                        <a:t> – SOCCORSO CIVILE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12 – DIRITTI</a:t>
                      </a:r>
                      <a:r>
                        <a:rPr lang="it-IT" sz="1200" baseline="0" dirty="0"/>
                        <a:t> SOCIALI, POLITICHE SOCIALI E FAMIGLIA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385.805,00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389.205,00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392.972,00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14 – SVILUPPO ECONOMICO E COMPETITIVITA’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15 – 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61325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20 – FONDI E ACCANTONAMENTI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121.125,70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128.246,76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134.346,76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50 – 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289.700,00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73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 PER MISSIONE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061805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94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2023-2025:</a:t>
            </a:r>
            <a:br>
              <a:rPr lang="it-IT" sz="2800" dirty="0"/>
            </a:br>
            <a:r>
              <a:rPr lang="it-IT" sz="2800" dirty="0"/>
              <a:t>SPESA CORRENTE PER MACROAGGREGATI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469751"/>
              </p:ext>
            </p:extLst>
          </p:nvPr>
        </p:nvGraphicFramePr>
        <p:xfrm>
          <a:off x="1069848" y="1587415"/>
          <a:ext cx="10058400" cy="4789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705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REDDITI DA LAVORO DIPENDENTE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782.500,00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768.800,00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768.800,00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baseline="0" dirty="0"/>
                        <a:t>IMPOSTE E TASSE A CARICO DELL’ENTE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55.410,00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55.560,00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55.560,00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ACQUISTO DI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1.645.023,00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1.664.185,00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1.684.431,00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TRASFERIMENTI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396.615,00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400.465,00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404.232,00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INTERESSI PASSIVI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75.800,00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67.100,00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57.700,00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RIMBORSI E POSTE CORRETTIVE DELLE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7.000,00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7.000,00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ALTRE SPESE CORRENTI</a:t>
                      </a:r>
                    </a:p>
                    <a:p>
                      <a:r>
                        <a:rPr lang="it-IT" sz="1200" dirty="0"/>
                        <a:t>(di cui FCDE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171.625,70</a:t>
                      </a:r>
                    </a:p>
                    <a:p>
                      <a:pPr algn="ctr"/>
                      <a:r>
                        <a:rPr lang="it-IT" sz="1200" dirty="0"/>
                        <a:t>(97.636,02)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178.746,76</a:t>
                      </a:r>
                    </a:p>
                    <a:p>
                      <a:pPr algn="ctr"/>
                      <a:r>
                        <a:rPr lang="it-IT" sz="1200" dirty="0"/>
                        <a:t>(99.801,90)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184.846,76</a:t>
                      </a:r>
                    </a:p>
                    <a:p>
                      <a:pPr algn="ctr"/>
                      <a:r>
                        <a:rPr lang="it-IT" sz="1200" dirty="0"/>
                        <a:t>(101.998,59)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17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67D10-2350-4D9F-BA8A-4A62EFD8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SPESA CORRENTE PER MACROAGGREGATI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241011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57D1FB-16E1-40B5-8F88-3A40984A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26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207204"/>
              </p:ext>
            </p:extLst>
          </p:nvPr>
        </p:nvGraphicFramePr>
        <p:xfrm>
          <a:off x="309755" y="69974"/>
          <a:ext cx="11001374" cy="666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5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5526">
                  <a:extLst>
                    <a:ext uri="{9D8B030D-6E8A-4147-A177-3AD203B41FA5}">
                      <a16:colId xmlns:a16="http://schemas.microsoft.com/office/drawing/2014/main" val="3505170106"/>
                    </a:ext>
                  </a:extLst>
                </a:gridCol>
                <a:gridCol w="2745526">
                  <a:extLst>
                    <a:ext uri="{9D8B030D-6E8A-4147-A177-3AD203B41FA5}">
                      <a16:colId xmlns:a16="http://schemas.microsoft.com/office/drawing/2014/main" val="3489081118"/>
                    </a:ext>
                  </a:extLst>
                </a:gridCol>
                <a:gridCol w="2764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9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PIANO INVESTIMENTI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Prev. 2023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Prev. 2024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2025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 DI RIQUALIFICAZIONE PIAZZA I MAGGIO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200.000,00 €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77623110"/>
                  </a:ext>
                </a:extLst>
              </a:tr>
              <a:tr h="23195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 ATTREZZATURE INFORMATICHE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1819766"/>
                  </a:ext>
                </a:extLst>
              </a:tr>
              <a:tr h="6445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INVESTIMENTI NEL CAMPO DELL'EFFICIENTAMENTO ENERGETICO E SVILUPPO SOSTENIBILE (finanziato da contributo statale)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2206282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LAVORI DI COMPLETAMENTO SCUOLA DELL'INFANZIA RODARI "ARCOBALENO"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3821693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 DI RISTRUTTURAZIONE SCUOLA PRIMARIA "COSIMO BERTACCHI"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7436382"/>
                  </a:ext>
                </a:extLst>
              </a:tr>
              <a:tr h="48341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 DI ADEGUAMENTO ANTISISMICO ED EFFICIENTAMENTO ENERGETICO PALESTRA SCUOLA G.F.RE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65686768"/>
                  </a:ext>
                </a:extLst>
              </a:tr>
              <a:tr h="48341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 E MANUTENZIONE STRAORDINARIA PER IMPIANTI SPORTIVI E RICREATIVI E MONTANI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2938758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1Â° LOTTO INTERVENTO AREA CENTRALE (ex campo sportivo)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37140050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RIQUALIFICAZIONE PARCO GIOCHI VIA LEOPARDI/VIA DA VINCI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RIQUALIFICAZIONE DEL PONTE FERROVIARIO DELLE EX OFFICINE MONCENISIO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41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LAVORI DI SISTEMAZIONE SCARPATA SU STRADA CONSORTILE DEL MAGNOLETTO IN LOCALITA' PITONERA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MANUTENZIONE STRAORDINARIA STRADE - ASFALTATURE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14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SISTEMAZIONE VIA GRAMSCI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CONSORZI MONTANI - MANUTENZIONE STRAORDINARIA STRADE CONSORTILI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27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SPESE D'INVESTIMENTO PER IMPIANTI D'ILLUMINAZIONE PUBBLICA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3419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Investimenti finalizzati alla manutenzione straordinaria delle strade comunali, marciapiedi e dell'arredo urbano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14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MANUTENZIONE STRAORDINARIA CIMITERI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14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603.000,00 €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8.113.000,00 €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1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SI DIVIDE IN: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PREVENTIVO:</a:t>
            </a:r>
          </a:p>
          <a:p>
            <a:pPr marL="0" indent="0">
              <a:buNone/>
            </a:pPr>
            <a:r>
              <a:rPr lang="it-IT" sz="3600" dirty="0"/>
              <a:t>Bilancio di previsione triennale. Da approvare entro il 31 dicembre dell’anno precedente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CONSUNTIVO:</a:t>
            </a:r>
          </a:p>
          <a:p>
            <a:pPr marL="0" indent="0">
              <a:buNone/>
            </a:pPr>
            <a:r>
              <a:rPr lang="it-IT" sz="3600" dirty="0"/>
              <a:t>Dati certi di quanto realmente realizzato. Da approvare entro il 30 aprile dell’anno successivo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il BILANCIO?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Determina le entrate e le spese del Comune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PREVENTIVO</a:t>
            </a:r>
            <a:r>
              <a:rPr lang="it-IT" sz="3200" dirty="0"/>
              <a:t> è il documento con il quale si prevede quali entrate e quali spese il Comune intende effettuare nei tre anni successivi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CONSUNTIVO</a:t>
            </a:r>
            <a:r>
              <a:rPr lang="it-IT" sz="3200" dirty="0"/>
              <a:t> è il documento con il quale il Comune rende conto ai cittadini come sono stati utilizzati i fondi pubblici derivanti dalle entrate.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entrate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/>
              <a:t>Tributarie</a:t>
            </a:r>
            <a:r>
              <a:rPr lang="it-IT" sz="2800" dirty="0"/>
              <a:t>: le principali sono IMU, TASI, TARI, addizionale IRPEF</a:t>
            </a:r>
          </a:p>
          <a:p>
            <a:r>
              <a:rPr lang="it-IT" sz="2800" b="1" dirty="0"/>
              <a:t>Da Trasferimenti</a:t>
            </a:r>
            <a:r>
              <a:rPr lang="it-IT" sz="2800" dirty="0"/>
              <a:t>: Stato, Città Metropolitana, Regione</a:t>
            </a:r>
          </a:p>
          <a:p>
            <a:r>
              <a:rPr lang="it-IT" sz="2800" b="1" dirty="0"/>
              <a:t>Extratributarie</a:t>
            </a:r>
            <a:r>
              <a:rPr lang="it-IT" sz="2800" dirty="0"/>
              <a:t>: le più importanti derivano da proventi delle concessioni cimiteriali, sanzioni del codice della strada, trasporto scolastico, fitti di immobili e palestre comunali ecc. </a:t>
            </a:r>
          </a:p>
          <a:p>
            <a:r>
              <a:rPr lang="it-IT" sz="2800" b="1" dirty="0"/>
              <a:t>Alienazioni, contributo agli investimenti da parte di amministrazioni pubbliche (</a:t>
            </a:r>
            <a:r>
              <a:rPr lang="it-IT" sz="2800" dirty="0"/>
              <a:t>es. contributo statale per la riqualificazione della scuola media</a:t>
            </a:r>
            <a:r>
              <a:rPr lang="it-IT" sz="2800" b="1" dirty="0"/>
              <a:t>), permessi a costruire </a:t>
            </a:r>
            <a:r>
              <a:rPr lang="it-IT" sz="2800" dirty="0"/>
              <a:t>e eventuali </a:t>
            </a:r>
            <a:r>
              <a:rPr lang="it-IT" sz="2800" b="1" dirty="0"/>
              <a:t>accensioni di prestiti.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spese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Spese correnti: necessarie per la gestione dei servizi e il funzionamento dell’ente</a:t>
            </a:r>
          </a:p>
          <a:p>
            <a:r>
              <a:rPr lang="it-IT" sz="4000" dirty="0"/>
              <a:t>Spese in conto capitale: destinate agli investimenti</a:t>
            </a:r>
          </a:p>
          <a:p>
            <a:r>
              <a:rPr lang="it-IT" sz="4000" dirty="0"/>
              <a:t>Spese per rimborso prestiti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65774" y="1190572"/>
            <a:ext cx="9281160" cy="3520440"/>
          </a:xfrm>
        </p:spPr>
        <p:txBody>
          <a:bodyPr/>
          <a:lstStyle/>
          <a:p>
            <a:r>
              <a:rPr lang="it-IT" dirty="0"/>
              <a:t>BILANCIO DI PREVISIONE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latin typeface="+mj-lt"/>
              </a:rPr>
              <a:t>TRIENNIO 2023 - 2025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2023-2025:</a:t>
            </a:r>
            <a:br>
              <a:rPr lang="it-IT" sz="2800" dirty="0"/>
            </a:br>
            <a:r>
              <a:rPr lang="it-IT" sz="2800" dirty="0"/>
              <a:t>ENTRATE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672908"/>
              </p:ext>
            </p:extLst>
          </p:nvPr>
        </p:nvGraphicFramePr>
        <p:xfrm>
          <a:off x="1069848" y="1587414"/>
          <a:ext cx="10058400" cy="4700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/>
                        <a:t>2025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ENTRATE TRIBUTARIE, CONTRIBUTIVE E PEREQUATIVE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2.457.750,00 </a:t>
                      </a:r>
                    </a:p>
                    <a:p>
                      <a:pPr algn="ctr"/>
                      <a:r>
                        <a:rPr lang="it-IT" sz="1600" dirty="0"/>
                        <a:t>Nuova </a:t>
                      </a:r>
                      <a:r>
                        <a:rPr lang="it-IT" sz="1600" dirty="0" err="1"/>
                        <a:t>Imu</a:t>
                      </a:r>
                      <a:r>
                        <a:rPr lang="it-IT" sz="1600" dirty="0"/>
                        <a:t> 1.050.000,00</a:t>
                      </a:r>
                    </a:p>
                    <a:p>
                      <a:pPr algn="ctr"/>
                      <a:r>
                        <a:rPr lang="it-IT" sz="1600" dirty="0"/>
                        <a:t>Tari 662.145,00 addizionale IRPEF 305.000,00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2. 479.562,00</a:t>
                      </a:r>
                    </a:p>
                    <a:p>
                      <a:pPr algn="ctr"/>
                      <a:r>
                        <a:rPr lang="it-IT" sz="1600" dirty="0"/>
                        <a:t>Nuova </a:t>
                      </a:r>
                      <a:r>
                        <a:rPr lang="it-IT" sz="1600" dirty="0" err="1"/>
                        <a:t>Imu</a:t>
                      </a:r>
                      <a:r>
                        <a:rPr lang="it-IT" sz="1600" dirty="0"/>
                        <a:t> 1.050.000,00</a:t>
                      </a:r>
                    </a:p>
                    <a:p>
                      <a:pPr algn="ctr"/>
                      <a:r>
                        <a:rPr lang="it-IT" sz="1600" dirty="0"/>
                        <a:t>Tari 682.107,00 addizionale IRPEF 305.000,00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2.499.575,00</a:t>
                      </a:r>
                    </a:p>
                    <a:p>
                      <a:pPr algn="ctr"/>
                      <a:r>
                        <a:rPr lang="it-IT" sz="1600" dirty="0"/>
                        <a:t>Nuova </a:t>
                      </a:r>
                      <a:r>
                        <a:rPr lang="it-IT" sz="1600" dirty="0" err="1"/>
                        <a:t>Imu</a:t>
                      </a:r>
                      <a:r>
                        <a:rPr lang="it-IT" sz="1600" dirty="0"/>
                        <a:t> 1.050.000,00</a:t>
                      </a:r>
                    </a:p>
                    <a:p>
                      <a:pPr algn="ctr"/>
                      <a:r>
                        <a:rPr lang="it-IT" sz="1600" dirty="0"/>
                        <a:t>Tari 702.353,00 addizionale IRPEF 305.000,00</a:t>
                      </a:r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TRASFERIMENTI CORRENTI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276.523,70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248.394,76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248.394,76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3</a:t>
                      </a:r>
                    </a:p>
                    <a:p>
                      <a:r>
                        <a:rPr lang="it-IT" sz="1400" dirty="0"/>
                        <a:t>ENTRATE EXTRATRIBUTARIE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609.600,00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642.600,00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652.600,00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ENTRATE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132.000,00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597.000,00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8.307.000,00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9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ENTRATE</a:t>
            </a:r>
          </a:p>
        </p:txBody>
      </p:sp>
      <p:graphicFrame>
        <p:nvGraphicFramePr>
          <p:cNvPr id="13" name="Segnaposto contenut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136150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4097477018"/>
              </p:ext>
            </p:extLst>
          </p:nvPr>
        </p:nvGraphicFramePr>
        <p:xfrm>
          <a:off x="8372743" y="2423160"/>
          <a:ext cx="3819257" cy="3746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202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689375"/>
              </p:ext>
            </p:extLst>
          </p:nvPr>
        </p:nvGraphicFramePr>
        <p:xfrm>
          <a:off x="1069848" y="1287624"/>
          <a:ext cx="10058400" cy="5414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CORRENTI DI NATURA TRIBUTARIA, CONTRIBUTIVA E PEREQUATIVA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IMPOSTE, TASSE E PROVENTI ASSIMILATI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2.029.645,00</a:t>
                      </a:r>
                    </a:p>
                    <a:p>
                      <a:pPr algn="ctr"/>
                      <a:r>
                        <a:rPr lang="it-IT" sz="1000" dirty="0"/>
                        <a:t>Di cui  1.050.000,00</a:t>
                      </a:r>
                    </a:p>
                    <a:p>
                      <a:pPr algn="ctr"/>
                      <a:r>
                        <a:rPr lang="it-IT" sz="1000" dirty="0"/>
                        <a:t>Tari 605.000,00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2.047.607,00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2.063.853,00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FONDI PEREQUATIVI DA AMMINISTRAZIONI</a:t>
                      </a:r>
                      <a:r>
                        <a:rPr lang="it-IT" sz="1000" baseline="0" dirty="0"/>
                        <a:t> CENTRALI (fondo </a:t>
                      </a:r>
                      <a:r>
                        <a:rPr lang="it-IT" sz="1000" baseline="0" dirty="0" err="1"/>
                        <a:t>solidarierà</a:t>
                      </a:r>
                      <a:r>
                        <a:rPr lang="it-IT" sz="1000" baseline="0" dirty="0"/>
                        <a:t>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428.105,00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431.955,00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435.722,00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TRASFERIMENTI CORRENTI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DA AMMINISTRAZIONI PUBBLICHE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276.523,70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248.394,76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248.394,76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886">
                <a:tc>
                  <a:txBody>
                    <a:bodyPr/>
                    <a:lstStyle/>
                    <a:p>
                      <a:r>
                        <a:rPr lang="it-IT" sz="1000" dirty="0"/>
                        <a:t>DA ISTITUZIONI SOCIALI 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EXTRATRIBUTARIE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VENDITA DI BENI</a:t>
                      </a:r>
                      <a:r>
                        <a:rPr lang="it-IT" sz="1000" baseline="0" dirty="0"/>
                        <a:t> E SERVIZI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452.900,00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456.900,00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461.900,00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ATTIVITA’ DI CONTROLLO E REPRESSIONE DELLE IRREGOLARITA’ E DEGLI ILLECITI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72.600,00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101.600,00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106.600,00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INTERESSI ATTIVI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ALTRE ENTRATE DA REDDITI DA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RIMBORSI E ALTRE ENTRATE</a:t>
                      </a:r>
                      <a:r>
                        <a:rPr lang="it-IT" sz="1000" baseline="0" dirty="0"/>
                        <a:t>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74.000,00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74.000,00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74.000,00</a:t>
                      </a:r>
                    </a:p>
                    <a:p>
                      <a:pPr algn="ctr"/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2023-2025:</a:t>
            </a:r>
            <a:br>
              <a:rPr lang="it-IT" sz="2800" dirty="0"/>
            </a:br>
            <a:r>
              <a:rPr lang="it-IT" sz="2800" dirty="0"/>
              <a:t>ENTRATE CORRENTI PER TIPOLOGIA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93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0</TotalTime>
  <Words>1014</Words>
  <Application>Microsoft Office PowerPoint</Application>
  <PresentationFormat>Widescreen</PresentationFormat>
  <Paragraphs>324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Wingdings</vt:lpstr>
      <vt:lpstr>Legno</vt:lpstr>
      <vt:lpstr>BILANCIO SEMPLIFICATO</vt:lpstr>
      <vt:lpstr>IL BILANCIO SI DIVIDE IN:</vt:lpstr>
      <vt:lpstr>Cos’è il BILANCIO?</vt:lpstr>
      <vt:lpstr>Come sono suddivise le entrate del Comune?</vt:lpstr>
      <vt:lpstr>Come sono suddivise le spese del Comune?</vt:lpstr>
      <vt:lpstr>BILANCIO DI PREVISIONE</vt:lpstr>
      <vt:lpstr>BILANCIO PREVENTIVO 2023-2025: ENTRATE</vt:lpstr>
      <vt:lpstr>ENTRATE</vt:lpstr>
      <vt:lpstr>BILANCIO PREVENTIVO 2023-2025: ENTRATE CORRENTI PER TIPOLOGIA</vt:lpstr>
      <vt:lpstr>ENTRATE CORRENTI PER TIPOLOGIA</vt:lpstr>
      <vt:lpstr>BILANCIO PREVENTIVO 2023-2025: SPESE</vt:lpstr>
      <vt:lpstr>SPESE</vt:lpstr>
      <vt:lpstr>BILANCIO PREVENTIVO 2023-2025: SPESE PER MISSIONI</vt:lpstr>
      <vt:lpstr>SPESE PER MISSIONE</vt:lpstr>
      <vt:lpstr>BILANCIO PREVENTIVO 2023-2025: SPESA CORRENTE PER MACROAGGREGATI</vt:lpstr>
      <vt:lpstr>SPESA CORRENTE PER MACROAGGREGATI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SEMPLIFICATO</dc:title>
  <dc:creator>Sergio Bongiovanni</dc:creator>
  <cp:lastModifiedBy>Paolo Pagliarello</cp:lastModifiedBy>
  <cp:revision>88</cp:revision>
  <cp:lastPrinted>2022-12-22T10:50:34Z</cp:lastPrinted>
  <dcterms:created xsi:type="dcterms:W3CDTF">2018-12-10T14:24:16Z</dcterms:created>
  <dcterms:modified xsi:type="dcterms:W3CDTF">2022-12-22T10:51:47Z</dcterms:modified>
</cp:coreProperties>
</file>