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78" r:id="rId10"/>
    <p:sldId id="279" r:id="rId11"/>
    <p:sldId id="263" r:id="rId12"/>
    <p:sldId id="264" r:id="rId13"/>
    <p:sldId id="265" r:id="rId14"/>
    <p:sldId id="266" r:id="rId15"/>
    <p:sldId id="267" r:id="rId16"/>
    <p:sldId id="275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a Rocci" initials="LR" lastIdx="1" clrIdx="0">
    <p:extLst>
      <p:ext uri="{19B8F6BF-5375-455C-9EA6-DF929625EA0E}">
        <p15:presenceInfo xmlns:p15="http://schemas.microsoft.com/office/powerpoint/2012/main" userId="S-1-5-21-2949802102-1295161926-3639253294-11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2020-2022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2373050</c:v>
                </c:pt>
                <c:pt idx="1">
                  <c:v>198900</c:v>
                </c:pt>
                <c:pt idx="2">
                  <c:v>493330</c:v>
                </c:pt>
                <c:pt idx="3">
                  <c:v>62000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4D-41A5-AA0D-34917F98AE0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2364050</c:v>
                </c:pt>
                <c:pt idx="1">
                  <c:v>208900</c:v>
                </c:pt>
                <c:pt idx="2">
                  <c:v>475300</c:v>
                </c:pt>
                <c:pt idx="3">
                  <c:v>62000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D-41A5-AA0D-34917F98AE0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TITOLO 1 - ENTRATE TRIBUTARIE</c:v>
                </c:pt>
                <c:pt idx="1">
                  <c:v>TITOLO 2 - TRASFERIMENTI CORRENTI</c:v>
                </c:pt>
                <c:pt idx="2">
                  <c:v>TITOLO 3 - ENTRATE EXTRATRIBUTARIE</c:v>
                </c:pt>
                <c:pt idx="3">
                  <c:v>TITOLO 4 - ENTRATE IN CONTO CAPITALE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2364050</c:v>
                </c:pt>
                <c:pt idx="1">
                  <c:v>208900</c:v>
                </c:pt>
                <c:pt idx="2">
                  <c:v>475300</c:v>
                </c:pt>
                <c:pt idx="3">
                  <c:v>3162000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4D-41A5-AA0D-34917F98AE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495624"/>
        <c:axId val="94454976"/>
      </c:barChart>
      <c:catAx>
        <c:axId val="132495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4454976"/>
        <c:crosses val="autoZero"/>
        <c:auto val="1"/>
        <c:lblAlgn val="ctr"/>
        <c:lblOffset val="100"/>
        <c:noMultiLvlLbl val="0"/>
      </c:catAx>
      <c:valAx>
        <c:axId val="9445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495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DETTAGLIO ENTRATE TRIBUTARIE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IMU/TASI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Foglio1!$B$2</c:f>
              <c:numCache>
                <c:formatCode>#,##0.00</c:formatCode>
                <c:ptCount val="1"/>
                <c:pt idx="0">
                  <c:v>1127908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7A-4665-9699-FE855E947EA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TARI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Foglio1!$C$2</c:f>
              <c:numCache>
                <c:formatCode>General</c:formatCode>
                <c:ptCount val="1"/>
                <c:pt idx="0">
                  <c:v>935974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7A-4665-9699-FE855E947EA1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ADDIZIONALE IRPEF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Foglio1!$D$2</c:f>
              <c:numCache>
                <c:formatCode>General</c:formatCode>
                <c:ptCount val="1"/>
                <c:pt idx="0">
                  <c:v>671000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7A-4665-9699-FE855E947EA1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ALTRE ENTRATE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Foglio1!$A$2</c:f>
              <c:numCache>
                <c:formatCode>General</c:formatCode>
                <c:ptCount val="1"/>
                <c:pt idx="0">
                  <c:v>2019</c:v>
                </c:pt>
              </c:numCache>
            </c:numRef>
          </c:cat>
          <c:val>
            <c:numRef>
              <c:f>Foglio1!$E$2</c:f>
              <c:numCache>
                <c:formatCode>General</c:formatCode>
                <c:ptCount val="1"/>
                <c:pt idx="0">
                  <c:v>286000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47A-4665-9699-FE855E947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924952"/>
        <c:axId val="132012888"/>
      </c:barChart>
      <c:catAx>
        <c:axId val="129924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012888"/>
        <c:crosses val="autoZero"/>
        <c:auto val="1"/>
        <c:lblAlgn val="ctr"/>
        <c:lblOffset val="100"/>
        <c:noMultiLvlLbl val="0"/>
      </c:catAx>
      <c:valAx>
        <c:axId val="132012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924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Foglio1!$A$2:$A$10</c15:sqref>
                  </c15:fullRef>
                </c:ext>
              </c:extLst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Foglio1!$B$2:$B$10</c15:sqref>
                  </c15:fullRef>
                </c:ext>
              </c:extLst>
              <c:f>(Foglio1!$B$2:$B$4,Foglio1!$B$6:$B$10)</c:f>
              <c:numCache>
                <c:formatCode>General</c:formatCode>
                <c:ptCount val="8"/>
                <c:pt idx="0">
                  <c:v>2373050</c:v>
                </c:pt>
                <c:pt idx="1">
                  <c:v>394000</c:v>
                </c:pt>
                <c:pt idx="2">
                  <c:v>198900</c:v>
                </c:pt>
                <c:pt idx="3">
                  <c:v>354180</c:v>
                </c:pt>
                <c:pt idx="4">
                  <c:v>45000</c:v>
                </c:pt>
                <c:pt idx="5">
                  <c:v>100</c:v>
                </c:pt>
                <c:pt idx="6">
                  <c:v>0</c:v>
                </c:pt>
                <c:pt idx="7">
                  <c:v>37000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7B-4F57-9C96-6F30DE96A4D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Foglio1!$A$2:$A$10</c15:sqref>
                  </c15:fullRef>
                </c:ext>
              </c:extLst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Foglio1!$C$2:$C$10</c15:sqref>
                  </c15:fullRef>
                </c:ext>
              </c:extLst>
              <c:f>(Foglio1!$C$2:$C$4,Foglio1!$C$6:$C$10)</c:f>
              <c:numCache>
                <c:formatCode>General</c:formatCode>
                <c:ptCount val="8"/>
                <c:pt idx="0">
                  <c:v>2364050</c:v>
                </c:pt>
                <c:pt idx="1">
                  <c:v>394000</c:v>
                </c:pt>
                <c:pt idx="2">
                  <c:v>208900</c:v>
                </c:pt>
                <c:pt idx="3">
                  <c:v>348180</c:v>
                </c:pt>
                <c:pt idx="4">
                  <c:v>45000</c:v>
                </c:pt>
                <c:pt idx="5">
                  <c:v>100</c:v>
                </c:pt>
                <c:pt idx="6">
                  <c:v>0</c:v>
                </c:pt>
                <c:pt idx="7">
                  <c:v>37000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7B-4F57-9C96-6F30DE96A4D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Foglio1!$A$2:$A$10</c15:sqref>
                  </c15:fullRef>
                </c:ext>
              </c:extLst>
              <c:f>(Foglio1!$A$2:$A$4,Foglio1!$A$6:$A$10)</c:f>
              <c:strCache>
                <c:ptCount val="8"/>
                <c:pt idx="0">
                  <c:v>IMPOSTE, TASSE E PROVENTI ASSIMILATI</c:v>
                </c:pt>
                <c:pt idx="1">
                  <c:v>FONDI PEREQUATIVI DA MMINISTRAZIONI CENTRALI</c:v>
                </c:pt>
                <c:pt idx="2">
                  <c:v>DA AMMINISTRAZIONI PUBBLICHE</c:v>
                </c:pt>
                <c:pt idx="3">
                  <c:v>VENDITA DI BENI E SERVIZI</c:v>
                </c:pt>
                <c:pt idx="4">
                  <c:v>ATTIVITA’ DI CONTROLLO E REPRESSIONE DELLE IRREGOLARITA’ E DEGLI ILLECITI</c:v>
                </c:pt>
                <c:pt idx="5">
                  <c:v>INTERESSI ATTIVI</c:v>
                </c:pt>
                <c:pt idx="6">
                  <c:v>ALTRE ENTRATE DA REDDITI DA CAPITALE</c:v>
                </c:pt>
                <c:pt idx="7">
                  <c:v>RIMBORSI E ALTRE ENTRATE CORRENTI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Foglio1!$D$2:$D$10</c15:sqref>
                  </c15:fullRef>
                </c:ext>
              </c:extLst>
              <c:f>(Foglio1!$D$2:$D$4,Foglio1!$D$6:$D$10)</c:f>
              <c:numCache>
                <c:formatCode>General</c:formatCode>
                <c:ptCount val="8"/>
                <c:pt idx="0">
                  <c:v>2364050</c:v>
                </c:pt>
                <c:pt idx="1">
                  <c:v>394000</c:v>
                </c:pt>
                <c:pt idx="2">
                  <c:v>208900</c:v>
                </c:pt>
                <c:pt idx="3">
                  <c:v>348180</c:v>
                </c:pt>
                <c:pt idx="4">
                  <c:v>45000</c:v>
                </c:pt>
                <c:pt idx="5">
                  <c:v>100</c:v>
                </c:pt>
                <c:pt idx="6">
                  <c:v>0</c:v>
                </c:pt>
                <c:pt idx="7">
                  <c:v>37000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7B-4F57-9C96-6F30DE96A4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900128"/>
        <c:axId val="132235208"/>
      </c:barChart>
      <c:catAx>
        <c:axId val="23590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2235208"/>
        <c:crosses val="autoZero"/>
        <c:auto val="1"/>
        <c:lblAlgn val="ctr"/>
        <c:lblOffset val="100"/>
        <c:noMultiLvlLbl val="0"/>
      </c:catAx>
      <c:valAx>
        <c:axId val="132235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5900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592085757492233"/>
          <c:y val="0.93615084641933988"/>
          <c:w val="0.2557267262122036"/>
          <c:h val="4.86688879260111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</a:t>
            </a:r>
            <a:r>
              <a:rPr lang="it-IT" baseline="0" dirty="0"/>
              <a:t> PREVENTIVO 2019-2021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2868680</c:v>
                </c:pt>
                <c:pt idx="1">
                  <c:v>83588.98</c:v>
                </c:pt>
                <c:pt idx="2">
                  <c:v>196600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D1-43CC-8741-FC4FD4549E38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2850350</c:v>
                </c:pt>
                <c:pt idx="1">
                  <c:v>62000</c:v>
                </c:pt>
                <c:pt idx="2">
                  <c:v>197900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D1-43CC-8741-FC4FD4549E38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Foglio1!$A$2:$A$4</c:f>
              <c:strCache>
                <c:ptCount val="3"/>
                <c:pt idx="0">
                  <c:v>TITOLO 1 - SPESE CORRENTI</c:v>
                </c:pt>
                <c:pt idx="1">
                  <c:v>TITOLO 2 - SPESE IN CONTO CAPITALE</c:v>
                </c:pt>
                <c:pt idx="2">
                  <c:v>TITOLO 4 - RIMBORSO PRESTITI</c:v>
                </c:pt>
              </c:strCache>
            </c:strRef>
          </c:cat>
          <c:val>
            <c:numRef>
              <c:f>Foglio1!$D$2:$D$4</c:f>
              <c:numCache>
                <c:formatCode>General</c:formatCode>
                <c:ptCount val="3"/>
                <c:pt idx="0">
                  <c:v>2842250</c:v>
                </c:pt>
                <c:pt idx="1">
                  <c:v>3162000</c:v>
                </c:pt>
                <c:pt idx="2">
                  <c:v>206000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D1-43CC-8741-FC4FD4549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4320"/>
        <c:axId val="114714712"/>
      </c:barChart>
      <c:catAx>
        <c:axId val="11471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4712"/>
        <c:crosses val="autoZero"/>
        <c:auto val="1"/>
        <c:lblAlgn val="ctr"/>
        <c:lblOffset val="100"/>
        <c:noMultiLvlLbl val="0"/>
      </c:catAx>
      <c:valAx>
        <c:axId val="114714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BILANCIO PREVENTIVO 2020-2022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20 – FONDI E ACCANTONAMENTI</c:v>
                </c:pt>
                <c:pt idx="13">
                  <c:v>50 – DEBITO PUBBLICO</c:v>
                </c:pt>
              </c:strCache>
            </c:strRef>
          </c:cat>
          <c:val>
            <c:numRef>
              <c:f>Foglio1!$B$2:$B$15</c:f>
              <c:numCache>
                <c:formatCode>General</c:formatCode>
                <c:ptCount val="14"/>
                <c:pt idx="0">
                  <c:v>1129616.98</c:v>
                </c:pt>
                <c:pt idx="1">
                  <c:v>159400</c:v>
                </c:pt>
                <c:pt idx="2">
                  <c:v>202000</c:v>
                </c:pt>
                <c:pt idx="3">
                  <c:v>21100</c:v>
                </c:pt>
                <c:pt idx="4">
                  <c:v>45000</c:v>
                </c:pt>
                <c:pt idx="5">
                  <c:v>9000</c:v>
                </c:pt>
                <c:pt idx="6">
                  <c:v>1000</c:v>
                </c:pt>
                <c:pt idx="7">
                  <c:v>633000</c:v>
                </c:pt>
                <c:pt idx="8">
                  <c:v>267560</c:v>
                </c:pt>
                <c:pt idx="9">
                  <c:v>5000</c:v>
                </c:pt>
                <c:pt idx="10">
                  <c:v>274000</c:v>
                </c:pt>
                <c:pt idx="11">
                  <c:v>8500</c:v>
                </c:pt>
                <c:pt idx="12">
                  <c:v>94992</c:v>
                </c:pt>
                <c:pt idx="13">
                  <c:v>297500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6-4994-8467-6F177C2EA2A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20 – FONDI E ACCANTONAMENTI</c:v>
                </c:pt>
                <c:pt idx="13">
                  <c:v>50 – DEBITO PUBBLICO</c:v>
                </c:pt>
              </c:strCache>
            </c:strRef>
          </c:cat>
          <c:val>
            <c:numRef>
              <c:f>Foglio1!$C$2:$C$15</c:f>
              <c:numCache>
                <c:formatCode>General</c:formatCode>
                <c:ptCount val="14"/>
                <c:pt idx="0">
                  <c:v>1102878</c:v>
                </c:pt>
                <c:pt idx="1">
                  <c:v>159400</c:v>
                </c:pt>
                <c:pt idx="2">
                  <c:v>202200</c:v>
                </c:pt>
                <c:pt idx="3">
                  <c:v>21100</c:v>
                </c:pt>
                <c:pt idx="4">
                  <c:v>45000</c:v>
                </c:pt>
                <c:pt idx="5">
                  <c:v>9000</c:v>
                </c:pt>
                <c:pt idx="6">
                  <c:v>1000</c:v>
                </c:pt>
                <c:pt idx="7">
                  <c:v>636000</c:v>
                </c:pt>
                <c:pt idx="8">
                  <c:v>267560</c:v>
                </c:pt>
                <c:pt idx="9">
                  <c:v>5000</c:v>
                </c:pt>
                <c:pt idx="10">
                  <c:v>256000</c:v>
                </c:pt>
                <c:pt idx="11">
                  <c:v>8500</c:v>
                </c:pt>
                <c:pt idx="12">
                  <c:v>104712</c:v>
                </c:pt>
                <c:pt idx="13">
                  <c:v>290900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66-4994-8467-6F177C2EA2A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Foglio1!$A$2:$A$15</c:f>
              <c:strCache>
                <c:ptCount val="14"/>
                <c:pt idx="0">
                  <c:v>1 – SERVIZI ISTITUZIONALI, GENERALI E DI GESTIONE</c:v>
                </c:pt>
                <c:pt idx="1">
                  <c:v>3 – ORDINE PUBBLICO E SICUREZZA</c:v>
                </c:pt>
                <c:pt idx="2">
                  <c:v>4 – ISTRUZIONE E DIRITTO ALLO STUDIO</c:v>
                </c:pt>
                <c:pt idx="3">
                  <c:v>5 – TUTELA E VALORIZZAZIONE DEI BENI E DELLE ATTIVITA’ CULTURALI</c:v>
                </c:pt>
                <c:pt idx="4">
                  <c:v>6 – POLITICHE GIOVANILI, SPORT E TEMPO LIBERO</c:v>
                </c:pt>
                <c:pt idx="5">
                  <c:v>7 – TURISMO</c:v>
                </c:pt>
                <c:pt idx="6">
                  <c:v>8 – ASSETTO DEL TERRITORIO ED EDILIZIA ABITATIVA</c:v>
                </c:pt>
                <c:pt idx="7">
                  <c:v>9 – SVILUPPO SOSTENIBILE E TUTELA DEL TERRITIORIO E DELL’AMBIENTE</c:v>
                </c:pt>
                <c:pt idx="8">
                  <c:v>10 – TRASPORTI E DIRITTO ALLA MOBILITA’</c:v>
                </c:pt>
                <c:pt idx="9">
                  <c:v>11 – SOCCORSO CIVILE</c:v>
                </c:pt>
                <c:pt idx="10">
                  <c:v>12 – DIRITTI SOCIALI, POLITICHE SOCIALI E FAMIGLIA</c:v>
                </c:pt>
                <c:pt idx="11">
                  <c:v>14 – SVILUPPO ECONOMICO E COMPETITIVITA’</c:v>
                </c:pt>
                <c:pt idx="12">
                  <c:v>20 – FONDI E ACCANTONAMENTI</c:v>
                </c:pt>
                <c:pt idx="13">
                  <c:v>50 – DEBITO PUBBLICO</c:v>
                </c:pt>
              </c:strCache>
            </c:strRef>
          </c:cat>
          <c:val>
            <c:numRef>
              <c:f>Foglio1!$D$2:$D$15</c:f>
              <c:numCache>
                <c:formatCode>General</c:formatCode>
                <c:ptCount val="14"/>
                <c:pt idx="0">
                  <c:v>1102578</c:v>
                </c:pt>
                <c:pt idx="1">
                  <c:v>159400</c:v>
                </c:pt>
                <c:pt idx="2">
                  <c:v>1902200</c:v>
                </c:pt>
                <c:pt idx="3">
                  <c:v>21100</c:v>
                </c:pt>
                <c:pt idx="4">
                  <c:v>1045000</c:v>
                </c:pt>
                <c:pt idx="5">
                  <c:v>9000</c:v>
                </c:pt>
                <c:pt idx="6">
                  <c:v>1000</c:v>
                </c:pt>
                <c:pt idx="7">
                  <c:v>633000</c:v>
                </c:pt>
                <c:pt idx="8">
                  <c:v>667560</c:v>
                </c:pt>
                <c:pt idx="9">
                  <c:v>5000</c:v>
                </c:pt>
                <c:pt idx="10">
                  <c:v>256000</c:v>
                </c:pt>
                <c:pt idx="11">
                  <c:v>8500</c:v>
                </c:pt>
                <c:pt idx="12">
                  <c:v>108012</c:v>
                </c:pt>
                <c:pt idx="13">
                  <c:v>290900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66-4994-8467-6F177C2EA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5496"/>
        <c:axId val="114715888"/>
      </c:barChart>
      <c:catAx>
        <c:axId val="11471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5888"/>
        <c:crosses val="autoZero"/>
        <c:auto val="1"/>
        <c:lblAlgn val="ctr"/>
        <c:lblOffset val="100"/>
        <c:noMultiLvlLbl val="0"/>
      </c:catAx>
      <c:valAx>
        <c:axId val="11471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711750</c:v>
                </c:pt>
                <c:pt idx="1">
                  <c:v>50500</c:v>
                </c:pt>
                <c:pt idx="2">
                  <c:v>1499478</c:v>
                </c:pt>
                <c:pt idx="3">
                  <c:v>351560</c:v>
                </c:pt>
                <c:pt idx="4">
                  <c:v>100900</c:v>
                </c:pt>
                <c:pt idx="5">
                  <c:v>9000</c:v>
                </c:pt>
                <c:pt idx="6">
                  <c:v>145492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65-4332-958F-91FC487AC2B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Foglio1!$C$2:$C$8</c:f>
              <c:numCache>
                <c:formatCode>General</c:formatCode>
                <c:ptCount val="7"/>
                <c:pt idx="0">
                  <c:v>704750</c:v>
                </c:pt>
                <c:pt idx="1">
                  <c:v>50500</c:v>
                </c:pt>
                <c:pt idx="2">
                  <c:v>1486328</c:v>
                </c:pt>
                <c:pt idx="3">
                  <c:v>351560</c:v>
                </c:pt>
                <c:pt idx="4">
                  <c:v>93000</c:v>
                </c:pt>
                <c:pt idx="5">
                  <c:v>9000</c:v>
                </c:pt>
                <c:pt idx="6">
                  <c:v>155212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65-4332-958F-91FC487AC2B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Foglio1!$A$2:$A$8</c:f>
              <c:strCache>
                <c:ptCount val="7"/>
                <c:pt idx="0">
                  <c:v>REDDITI DA LAVORO DIPENDENTE</c:v>
                </c:pt>
                <c:pt idx="1">
                  <c:v>IMPOSTE E TASSE A CARICO DELL’ENTE</c:v>
                </c:pt>
                <c:pt idx="2">
                  <c:v>ACQUISTO DI BENI E SERVIZI</c:v>
                </c:pt>
                <c:pt idx="3">
                  <c:v>TRASFERIMENTI CORRENTI</c:v>
                </c:pt>
                <c:pt idx="4">
                  <c:v>INTERESSI PASSIVI</c:v>
                </c:pt>
                <c:pt idx="5">
                  <c:v>RIMBORSI E POSTE CORRETTIVE DELLE ENTRATE</c:v>
                </c:pt>
                <c:pt idx="6">
                  <c:v>ALTRE SPESE CORRENTI</c:v>
                </c:pt>
              </c:strCache>
            </c:strRef>
          </c:cat>
          <c:val>
            <c:numRef>
              <c:f>Foglio1!$D$2:$D$8</c:f>
              <c:numCache>
                <c:formatCode>General</c:formatCode>
                <c:ptCount val="7"/>
                <c:pt idx="0">
                  <c:v>704750</c:v>
                </c:pt>
                <c:pt idx="1">
                  <c:v>50500</c:v>
                </c:pt>
                <c:pt idx="2">
                  <c:v>1483028</c:v>
                </c:pt>
                <c:pt idx="3">
                  <c:v>351560</c:v>
                </c:pt>
                <c:pt idx="4">
                  <c:v>84900</c:v>
                </c:pt>
                <c:pt idx="5">
                  <c:v>9000</c:v>
                </c:pt>
                <c:pt idx="6">
                  <c:v>158512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65-4332-958F-91FC487AC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16672"/>
        <c:axId val="114717064"/>
      </c:barChart>
      <c:catAx>
        <c:axId val="11471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7064"/>
        <c:crosses val="autoZero"/>
        <c:auto val="1"/>
        <c:lblAlgn val="ctr"/>
        <c:lblOffset val="100"/>
        <c:noMultiLvlLbl val="0"/>
      </c:catAx>
      <c:valAx>
        <c:axId val="114717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471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1-09T17:30:06.888" idx="1">
    <p:pos x="5645" y="2765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F27AB-58CB-40B0-BDB4-22AD44AFB2E3}" type="datetimeFigureOut">
              <a:rPr lang="it-IT" smtClean="0"/>
              <a:t>10/01/2020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32C5-DBEF-45A2-A26D-CCD830BA21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F32C5-DBEF-45A2-A26D-CCD830BA21B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30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33A72-2B9F-4636-9DA4-C31A5A5A56C8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141A6-70F9-442F-B1F3-5BE7E15D2479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1B6F-AE88-4F3E-8838-FF1B2610E698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A273-1686-4DD6-A206-2B3410D2B0A6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CA33424-3369-4676-99D2-9C07E1EC015D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EE34-4B53-469D-A6D1-D3B32A5720ED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8238E-97D8-4223-A8F7-0F7ADD66B690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FD7C-5217-41D7-8457-9F813661DE40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E6994-2D59-46A3-BBDA-9AB1261E8D39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B33D-1130-4B91-BDE3-A039053ADC95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ED3C-2307-490C-9668-D1C0757BC379}" type="datetime1">
              <a:rPr lang="en-US" smtClean="0"/>
              <a:t>1/10/2020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106AFFA-C1B8-4E1E-B559-67EBB4FF001A}" type="datetime1">
              <a:rPr lang="en-US" smtClean="0"/>
              <a:t>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BILANCIO SEMPLIFICATO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 err="1"/>
              <a:t>CComune</a:t>
            </a:r>
            <a:r>
              <a:rPr lang="it-IT" sz="4000" dirty="0"/>
              <a:t> di Condove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2" descr="Logos">
            <a:extLst>
              <a:ext uri="{FF2B5EF4-FFF2-40B4-BE49-F238E27FC236}">
                <a16:creationId xmlns:a16="http://schemas.microsoft.com/office/drawing/2014/main" id="{6D27EF5B-3209-4ED7-A5F6-017BE505A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79" y="4468031"/>
            <a:ext cx="7429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33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ENTRATE CORRENTI PER TIPOLOGIA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780038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89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2020-2022:</a:t>
            </a:r>
            <a:br>
              <a:rPr lang="it-IT" sz="2800" dirty="0"/>
            </a:br>
            <a:r>
              <a:rPr lang="it-IT" sz="2800" dirty="0"/>
              <a:t>SPESE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89835"/>
              </p:ext>
            </p:extLst>
          </p:nvPr>
        </p:nvGraphicFramePr>
        <p:xfrm>
          <a:off x="1066800" y="2187777"/>
          <a:ext cx="10058400" cy="3084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923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1</a:t>
                      </a:r>
                    </a:p>
                    <a:p>
                      <a:r>
                        <a:rPr lang="it-IT" sz="1400" dirty="0"/>
                        <a:t>SPESE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2.868.680,00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2.850.350,00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2.842.250,00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r>
                        <a:rPr lang="it-IT" sz="1400" baseline="0" dirty="0"/>
                        <a:t>SPESE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83.588,98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3.162.000,00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r>
                        <a:rPr lang="it-IT" sz="1400" baseline="0" dirty="0"/>
                        <a:t>RIMBORSO PRESTITI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196.600,00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197.900,00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206.000,00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134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064351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231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2020-2022:</a:t>
            </a:r>
            <a:br>
              <a:rPr lang="it-IT" sz="2800" dirty="0"/>
            </a:br>
            <a:r>
              <a:rPr lang="it-IT" sz="2800" dirty="0"/>
              <a:t>SPESE PER MISSIONI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040259"/>
              </p:ext>
            </p:extLst>
          </p:nvPr>
        </p:nvGraphicFramePr>
        <p:xfrm>
          <a:off x="1191032" y="1377104"/>
          <a:ext cx="9816032" cy="4805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9255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 – SERVIZI ISTITUZIONALI, GENERALI E DI GESTIONE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1.129.616,98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1.102.878,00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1.102.578,00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3 – ORDINE PUBBLICO E SICUREZZA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159.400,00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159.400,00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159.400,00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4 – ISTRUZIONE E DIRITTO ALLO 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202.200,00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1.902.200,00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5 – TUTELA</a:t>
                      </a:r>
                      <a:r>
                        <a:rPr lang="it-IT" sz="1200" baseline="0" dirty="0"/>
                        <a:t> E VALORIZZAZIONE DEI BENI E DELLE ATTIVITA’ CULTURALI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21.100.00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21.100,00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21.100,00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6 – POLITICHE</a:t>
                      </a:r>
                      <a:r>
                        <a:rPr lang="it-IT" sz="1200" baseline="0" dirty="0"/>
                        <a:t> GIOVANILI, SPORT E TEMPO LIBERO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45.000,00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1.045.000,00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7</a:t>
                      </a:r>
                      <a:r>
                        <a:rPr lang="it-IT" sz="1200" baseline="0" dirty="0"/>
                        <a:t> – TURISMO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8 – ASSETTO DEL TERRITORIO</a:t>
                      </a:r>
                      <a:r>
                        <a:rPr lang="it-IT" sz="1200" baseline="0" dirty="0"/>
                        <a:t> ED EDILIZIA ABITATIVA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912">
                <a:tc>
                  <a:txBody>
                    <a:bodyPr/>
                    <a:lstStyle/>
                    <a:p>
                      <a:r>
                        <a:rPr lang="it-IT" sz="1200" dirty="0"/>
                        <a:t>9 – SVILUPPO</a:t>
                      </a:r>
                      <a:r>
                        <a:rPr lang="it-IT" sz="1200" baseline="0" dirty="0"/>
                        <a:t> SOSTENIBILE E TUTELA DEL TERRITIORIO E DELL’AMBIENTE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633.000,00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636.000,00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633.000,00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10 – TRASPORTI E DIRITTO ALLA MOBILITA’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267.560,00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267.560,00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667.560,00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11</a:t>
                      </a:r>
                      <a:r>
                        <a:rPr lang="it-IT" sz="1200" baseline="0" dirty="0"/>
                        <a:t> – SOCCORSO CIVILE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5.000,00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12 – DIRITTI</a:t>
                      </a:r>
                      <a:r>
                        <a:rPr lang="it-IT" sz="1200" baseline="0" dirty="0"/>
                        <a:t> SOCIALI, POLITICHE SOCIALI E FAMIGLIA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274.000,00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256.000,00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256.000,00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14 – SVILUPPO ECONOMICO E COMPETITIVITA’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8.500,00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8.500,00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8.500,00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7151">
                <a:tc>
                  <a:txBody>
                    <a:bodyPr/>
                    <a:lstStyle/>
                    <a:p>
                      <a:r>
                        <a:rPr lang="it-IT" sz="1200" dirty="0"/>
                        <a:t>20 – FONDI E ACCANTONAMENTI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94.992,00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104.712,00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108.012,00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255">
                <a:tc>
                  <a:txBody>
                    <a:bodyPr/>
                    <a:lstStyle/>
                    <a:p>
                      <a:r>
                        <a:rPr lang="it-IT" sz="1200" dirty="0"/>
                        <a:t>50 – DEBITO PUBBLICO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297.500,00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290.900,00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290.900,00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73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SPESE PER MISSIONE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512911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94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2020-2022:</a:t>
            </a:r>
            <a:br>
              <a:rPr lang="it-IT" sz="2800" dirty="0"/>
            </a:br>
            <a:r>
              <a:rPr lang="it-IT" sz="2800" dirty="0"/>
              <a:t>SPESA CORRENTE PER MACROAGGREGATI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53690"/>
              </p:ext>
            </p:extLst>
          </p:nvPr>
        </p:nvGraphicFramePr>
        <p:xfrm>
          <a:off x="1069848" y="1587415"/>
          <a:ext cx="10058400" cy="4843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705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dirty="0"/>
                        <a:t>REDDITI DA LAVORO DIPENDENTE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711.750,00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704.750,00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704.750,00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baseline="0" dirty="0"/>
                        <a:t>IMPOSTE E TASSE A CARICO DELL’ENTE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50.500,00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50.500,00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50.500,00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654">
                <a:tc>
                  <a:txBody>
                    <a:bodyPr/>
                    <a:lstStyle/>
                    <a:p>
                      <a:r>
                        <a:rPr lang="it-IT" sz="1400" dirty="0"/>
                        <a:t>ACQUISTO DI BENI E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1.499.478,00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1.486.328,00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1.483.028,00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TRASFERIMENTI CORRENTI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351.560,00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351.560,00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351.560,00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INTERESSI PASSIVI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100.900,00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93.000,00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84.900,00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RIMBORSI E POSTE CORRETTIVE DELLE ENTRATE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9.000,00</a:t>
                      </a:r>
                    </a:p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9.000,00</a:t>
                      </a:r>
                    </a:p>
                    <a:p>
                      <a:pPr algn="ctr"/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8150">
                <a:tc>
                  <a:txBody>
                    <a:bodyPr/>
                    <a:lstStyle/>
                    <a:p>
                      <a:r>
                        <a:rPr lang="it-IT" sz="1400" dirty="0"/>
                        <a:t>ALTRE SPESE CORRENTI (di cui FCDE 77.000,00  premi assicurativi ecc.)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145.492,00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155.212,00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158.512,00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617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C67D10-2350-4D9F-BA8A-4A62EFD8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SPESA CORRENTE PER MACROAGGREGATI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043814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57D1FB-16E1-40B5-8F88-3A40984A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26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47009"/>
          </a:xfrm>
        </p:spPr>
        <p:txBody>
          <a:bodyPr>
            <a:normAutofit/>
          </a:bodyPr>
          <a:lstStyle/>
          <a:p>
            <a:pPr algn="ctr"/>
            <a:r>
              <a:rPr lang="it-IT" sz="4000" dirty="0"/>
              <a:t>PIANO INVESTIMENTI 2020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98903"/>
              </p:ext>
            </p:extLst>
          </p:nvPr>
        </p:nvGraphicFramePr>
        <p:xfrm>
          <a:off x="1095375" y="1451864"/>
          <a:ext cx="10032873" cy="4491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3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1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effectLst/>
                          <a:latin typeface="Verdana" panose="020B0604030504040204" pitchFamily="34" charset="0"/>
                        </a:rPr>
                        <a:t>PROGETTI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effectLst/>
                          <a:latin typeface="Verdana" panose="020B0604030504040204" pitchFamily="34" charset="0"/>
                        </a:rPr>
                        <a:t> TOTALE PREVISIONE 2020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Manutenzione impianti sportivi ricreativi e montani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6.000,00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0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Sostituzione serramenti  esterni ed interni di alcuni edifici pubblici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40.088,98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Manutenzione straordinaria fabbricati vari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35.500,00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Acquisto e manutenzione attrezzature informatiche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effectLst/>
                          <a:latin typeface="Verdana" panose="020B0604030504040204" pitchFamily="34" charset="0"/>
                        </a:rPr>
                        <a:t>2.000,00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37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effectLst/>
                          <a:latin typeface="Verdana" panose="020B0604030504040204" pitchFamily="34" charset="0"/>
                        </a:rPr>
                        <a:t>TOTALE SPESA IN CONTO CAPITALE ANNO 2020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effectLst/>
                          <a:latin typeface="Verdana" panose="020B0604030504040204" pitchFamily="34" charset="0"/>
                        </a:rPr>
                        <a:t>83.588,98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2118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16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BILANCIO SI DIVIDE IN: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PREVENTIVO:</a:t>
            </a:r>
          </a:p>
          <a:p>
            <a:pPr marL="0" indent="0">
              <a:buNone/>
            </a:pPr>
            <a:r>
              <a:rPr lang="it-IT" sz="3600" dirty="0"/>
              <a:t>Bilancio di previsione triennale. Da approvare entro il 31 dicembre dell’anno precedente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CONSUNTIVO:</a:t>
            </a:r>
          </a:p>
          <a:p>
            <a:pPr marL="0" indent="0">
              <a:buNone/>
            </a:pPr>
            <a:r>
              <a:rPr lang="it-IT" sz="3600" dirty="0"/>
              <a:t>Dati certi di quanto realmente realizzato. Da approvare entro il 30 aprile dell’anno successivo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61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il BILANCIO?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Determina le entrate e le spese del Comune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PREVENTIVO</a:t>
            </a:r>
            <a:r>
              <a:rPr lang="it-IT" sz="3200" dirty="0"/>
              <a:t> è il documento con il quale si prevede quali entrate e quali spese il Comune intende effettuare nei tre anni successivi</a:t>
            </a:r>
          </a:p>
          <a:p>
            <a:r>
              <a:rPr lang="it-IT" sz="3200" dirty="0"/>
              <a:t>Il bilancio </a:t>
            </a:r>
            <a:r>
              <a:rPr lang="it-IT" sz="3200" b="1" dirty="0"/>
              <a:t>CONSUNTIVO</a:t>
            </a:r>
            <a:r>
              <a:rPr lang="it-IT" sz="3200" dirty="0"/>
              <a:t> è il documento con il quale il Comune rende conto ai cittadini come sono stati utilizzati i fondi pubblici derivanti dalle entrate.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04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entrate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/>
              <a:t>Tributarie</a:t>
            </a:r>
            <a:r>
              <a:rPr lang="it-IT" sz="2800" dirty="0"/>
              <a:t>: le principali sono IMU, TASI, TARI, addizionale IRPEF</a:t>
            </a:r>
          </a:p>
          <a:p>
            <a:r>
              <a:rPr lang="it-IT" sz="2800" b="1" dirty="0"/>
              <a:t>Da Trasferimenti</a:t>
            </a:r>
            <a:r>
              <a:rPr lang="it-IT" sz="2800" dirty="0"/>
              <a:t>: Stato, Città Metropolitana, Regione</a:t>
            </a:r>
          </a:p>
          <a:p>
            <a:r>
              <a:rPr lang="it-IT" sz="2800" b="1" dirty="0"/>
              <a:t>Extratributarie</a:t>
            </a:r>
            <a:r>
              <a:rPr lang="it-IT" sz="2800" dirty="0"/>
              <a:t>: le più importanti derivano da proventi delle concessioni cimiteriali, sanzioni del codice della strada, trasporto scolastico, fitti di immobili e palestre comunali ecc. </a:t>
            </a:r>
          </a:p>
          <a:p>
            <a:r>
              <a:rPr lang="it-IT" sz="2800" b="1" dirty="0"/>
              <a:t>Alienazioni, contributo agli investimenti da parte di amministrazioni pubbliche (</a:t>
            </a:r>
            <a:r>
              <a:rPr lang="it-IT" sz="2800" dirty="0"/>
              <a:t>es. contributo statale per la riqualificazione della scuola media</a:t>
            </a:r>
            <a:r>
              <a:rPr lang="it-IT" sz="2800" b="1" dirty="0"/>
              <a:t>), permessi a costruire </a:t>
            </a:r>
            <a:r>
              <a:rPr lang="it-IT" sz="2800" dirty="0"/>
              <a:t>e eventuali </a:t>
            </a:r>
            <a:r>
              <a:rPr lang="it-IT" sz="2800" b="1" dirty="0"/>
              <a:t>accensioni di prestiti.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7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sono suddivise le spese del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Spese correnti: necessarie per la gestione dei servizi e il funzionamento dell’ente</a:t>
            </a:r>
          </a:p>
          <a:p>
            <a:r>
              <a:rPr lang="it-IT" sz="4000" dirty="0"/>
              <a:t>Spese in conto capitale: destinate agli investimenti</a:t>
            </a:r>
          </a:p>
          <a:p>
            <a:r>
              <a:rPr lang="it-IT" sz="4000" dirty="0"/>
              <a:t>Spese per rimborso prestiti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5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BILANCIO DI PREVISIONE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2400" dirty="0">
                <a:latin typeface="+mj-lt"/>
              </a:rPr>
              <a:t>TRIENNIO 2020 - 2022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2020-2022:</a:t>
            </a:r>
            <a:br>
              <a:rPr lang="it-IT" sz="2800" dirty="0"/>
            </a:br>
            <a:r>
              <a:rPr lang="it-IT" sz="2800" dirty="0"/>
              <a:t>ENTRATE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480071"/>
              </p:ext>
            </p:extLst>
          </p:nvPr>
        </p:nvGraphicFramePr>
        <p:xfrm>
          <a:off x="1069848" y="1587414"/>
          <a:ext cx="10058400" cy="4425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923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1</a:t>
                      </a:r>
                    </a:p>
                    <a:p>
                      <a:r>
                        <a:rPr lang="it-IT" sz="1400" dirty="0"/>
                        <a:t>ENTRATE TRIBUTARIE, CONTRIBUTIVE E PEREQUATIVE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2.373.050,00 </a:t>
                      </a:r>
                    </a:p>
                    <a:p>
                      <a:pPr algn="ctr"/>
                      <a:r>
                        <a:rPr lang="it-IT" sz="1600" dirty="0" err="1"/>
                        <a:t>Imu</a:t>
                      </a:r>
                      <a:r>
                        <a:rPr lang="it-IT" sz="1600" dirty="0"/>
                        <a:t> / Tasi 1.023.000,00</a:t>
                      </a:r>
                    </a:p>
                    <a:p>
                      <a:pPr algn="ctr"/>
                      <a:r>
                        <a:rPr lang="it-IT" sz="1600" dirty="0"/>
                        <a:t>Tari 600.050,00 addizionale IRPEF 275.000,00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2.364.050,00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2.364.050,00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2</a:t>
                      </a:r>
                    </a:p>
                    <a:p>
                      <a:r>
                        <a:rPr lang="it-IT" sz="1400" baseline="0" dirty="0"/>
                        <a:t>TRASFERIMENTI CORRENTI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198.900,00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208.900,00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208.900,00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 3</a:t>
                      </a:r>
                    </a:p>
                    <a:p>
                      <a:r>
                        <a:rPr lang="it-IT" sz="1400" dirty="0"/>
                        <a:t>ENTRATE EXTRATRIBUTARIE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493.330,00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475.300,00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475.300,00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191">
                <a:tc>
                  <a:txBody>
                    <a:bodyPr/>
                    <a:lstStyle/>
                    <a:p>
                      <a:r>
                        <a:rPr lang="it-IT" dirty="0"/>
                        <a:t>TITOLO</a:t>
                      </a:r>
                      <a:r>
                        <a:rPr lang="it-IT" baseline="0" dirty="0"/>
                        <a:t> 4</a:t>
                      </a:r>
                    </a:p>
                    <a:p>
                      <a:r>
                        <a:rPr lang="it-IT" sz="1400" baseline="0" dirty="0"/>
                        <a:t>ENTRATE IN CONTO CAPITALE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62.000,00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3.162.000,00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89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ENTRATE</a:t>
            </a:r>
          </a:p>
        </p:txBody>
      </p:sp>
      <p:graphicFrame>
        <p:nvGraphicFramePr>
          <p:cNvPr id="13" name="Segnaposto contenuto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302893"/>
              </p:ext>
            </p:extLst>
          </p:nvPr>
        </p:nvGraphicFramePr>
        <p:xfrm>
          <a:off x="838200" y="685800"/>
          <a:ext cx="6711950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8" name="Grafico 7"/>
          <p:cNvGraphicFramePr/>
          <p:nvPr>
            <p:extLst>
              <p:ext uri="{D42A27DB-BD31-4B8C-83A1-F6EECF244321}">
                <p14:modId xmlns:p14="http://schemas.microsoft.com/office/powerpoint/2010/main" val="254939692"/>
              </p:ext>
            </p:extLst>
          </p:nvPr>
        </p:nvGraphicFramePr>
        <p:xfrm>
          <a:off x="8372743" y="2423160"/>
          <a:ext cx="3819257" cy="3746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202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424783"/>
              </p:ext>
            </p:extLst>
          </p:nvPr>
        </p:nvGraphicFramePr>
        <p:xfrm>
          <a:off x="1069848" y="1287624"/>
          <a:ext cx="10058400" cy="5566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ENTRATE CORRENTI DI NATURA TRIBUTARIA, CONTRIBUTIVA E PEREQUATIVA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IMPOSTE, TASSE E PROVENTI ASSIMILATI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2.373.050,00</a:t>
                      </a:r>
                    </a:p>
                    <a:p>
                      <a:pPr algn="ctr"/>
                      <a:r>
                        <a:rPr lang="it-IT" sz="1000" dirty="0"/>
                        <a:t>Di cui </a:t>
                      </a:r>
                      <a:r>
                        <a:rPr lang="it-IT" sz="1000" dirty="0" err="1"/>
                        <a:t>Imu</a:t>
                      </a:r>
                      <a:r>
                        <a:rPr lang="it-IT" sz="1000" dirty="0"/>
                        <a:t> / Tasi 1.023.000,00</a:t>
                      </a:r>
                    </a:p>
                    <a:p>
                      <a:pPr algn="ctr"/>
                      <a:r>
                        <a:rPr lang="it-IT" sz="1000" dirty="0"/>
                        <a:t>Tari 605.000,00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2.364.050,00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2.364.050,00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FONDI PEREQUATIVI DA AMMINISTRAZIONI</a:t>
                      </a:r>
                      <a:r>
                        <a:rPr lang="it-IT" sz="1000" baseline="0" dirty="0"/>
                        <a:t> CENTRALI (fondo </a:t>
                      </a:r>
                      <a:r>
                        <a:rPr lang="it-IT" sz="1000" baseline="0" dirty="0" err="1"/>
                        <a:t>solidarierà</a:t>
                      </a:r>
                      <a:r>
                        <a:rPr lang="it-IT" sz="1000" baseline="0" dirty="0"/>
                        <a:t>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394.000,00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394.000,00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394.000,00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TRASFERIMENTI CORRENTI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DA AMMINISTRAZIONI PUBBLICHE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198.900,00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208.900,00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208.900,00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886">
                <a:tc>
                  <a:txBody>
                    <a:bodyPr/>
                    <a:lstStyle/>
                    <a:p>
                      <a:r>
                        <a:rPr lang="it-IT" sz="1000" dirty="0"/>
                        <a:t>DA ISTITUZIONI SOCIALI 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it-IT" sz="1200" b="1" dirty="0"/>
                        <a:t>ENTRATE EXTRATRIBUTARIE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VENDITA DI BENI</a:t>
                      </a:r>
                      <a:r>
                        <a:rPr lang="it-IT" sz="1000" baseline="0" dirty="0"/>
                        <a:t> E SERVIZI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354.180,00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348.180,00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348.180,00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ATTIVITA’ DI CONTROLLO E REPRESSIONE DELLE IRREGOLARITA’ E DEGLI ILLECITI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45.000,00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INTERESSI ATTIVI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100,00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ALTRE ENTRATE DA REDDITI DA CAPITALE (distribuzione riserve </a:t>
                      </a:r>
                      <a:r>
                        <a:rPr lang="it-IT" sz="1000" dirty="0" err="1"/>
                        <a:t>Acsel</a:t>
                      </a:r>
                      <a:r>
                        <a:rPr lang="it-IT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/>
                        <a:t>RIMBORSI E ALTRE ENTRATE</a:t>
                      </a:r>
                      <a:r>
                        <a:rPr lang="it-IT" sz="1000" baseline="0" dirty="0"/>
                        <a:t> CORRENTI ( gestione associata scuola media)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37.000,00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37.000,00</a:t>
                      </a:r>
                    </a:p>
                    <a:p>
                      <a:pPr algn="ctr"/>
                      <a:endParaRPr lang="it-I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2992"/>
          </a:xfrm>
        </p:spPr>
        <p:txBody>
          <a:bodyPr>
            <a:noAutofit/>
          </a:bodyPr>
          <a:lstStyle/>
          <a:p>
            <a:pPr algn="ctr"/>
            <a:r>
              <a:rPr lang="it-IT" sz="2800" dirty="0"/>
              <a:t>BILANCIO PREVENTIVO 2020-2022:</a:t>
            </a:r>
            <a:br>
              <a:rPr lang="it-IT" sz="2800" dirty="0"/>
            </a:br>
            <a:r>
              <a:rPr lang="it-IT" sz="2800" dirty="0"/>
              <a:t>ENTRATE CORRENTI PER TIPOLOGIA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93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725</TotalTime>
  <Words>753</Words>
  <Application>Microsoft Office PowerPoint</Application>
  <PresentationFormat>Widescreen</PresentationFormat>
  <Paragraphs>240</Paragraphs>
  <Slides>17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Verdana</vt:lpstr>
      <vt:lpstr>Wingdings</vt:lpstr>
      <vt:lpstr>Legno</vt:lpstr>
      <vt:lpstr>BILANCIO SEMPLIFICATO</vt:lpstr>
      <vt:lpstr>IL BILANCIO SI DIVIDE IN:</vt:lpstr>
      <vt:lpstr>Cos’è il BILANCIO?</vt:lpstr>
      <vt:lpstr>Come sono suddivise le entrate del Comune?</vt:lpstr>
      <vt:lpstr>Come sono suddivise le spese del Comune?</vt:lpstr>
      <vt:lpstr>BILANCIO DI PREVISIONE</vt:lpstr>
      <vt:lpstr>BILANCIO PREVENTIVO 2020-2022: ENTRATE</vt:lpstr>
      <vt:lpstr>ENTRATE</vt:lpstr>
      <vt:lpstr>BILANCIO PREVENTIVO 2020-2022: ENTRATE CORRENTI PER TIPOLOGIA</vt:lpstr>
      <vt:lpstr>ENTRATE CORRENTI PER TIPOLOGIA</vt:lpstr>
      <vt:lpstr>BILANCIO PREVENTIVO 2020-2022: SPESE</vt:lpstr>
      <vt:lpstr>SPESE</vt:lpstr>
      <vt:lpstr>BILANCIO PREVENTIVO 2020-2022: SPESE PER MISSIONI</vt:lpstr>
      <vt:lpstr>SPESE PER MISSIONE</vt:lpstr>
      <vt:lpstr>BILANCIO PREVENTIVO 2020-2022: SPESA CORRENTE PER MACROAGGREGATI</vt:lpstr>
      <vt:lpstr>SPESA CORRENTE PER MACROAGGREGATI</vt:lpstr>
      <vt:lpstr>PIANO INVESTIMENTI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BILANCIO SEMPLIFICATO</dc:title>
  <dc:creator>Sergio Bongiovanni</dc:creator>
  <cp:lastModifiedBy>Lorena Rocci</cp:lastModifiedBy>
  <cp:revision>69</cp:revision>
  <dcterms:created xsi:type="dcterms:W3CDTF">2018-12-10T14:24:16Z</dcterms:created>
  <dcterms:modified xsi:type="dcterms:W3CDTF">2020-01-10T12:12:36Z</dcterms:modified>
</cp:coreProperties>
</file>